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</p:sldMasterIdLst>
  <p:notesMasterIdLst>
    <p:notesMasterId r:id="rId31"/>
  </p:notesMasterIdLst>
  <p:sldIdLst>
    <p:sldId id="256" r:id="rId6"/>
    <p:sldId id="341" r:id="rId7"/>
    <p:sldId id="272" r:id="rId8"/>
    <p:sldId id="326" r:id="rId9"/>
    <p:sldId id="321" r:id="rId10"/>
    <p:sldId id="324" r:id="rId11"/>
    <p:sldId id="342" r:id="rId12"/>
    <p:sldId id="316" r:id="rId13"/>
    <p:sldId id="274" r:id="rId14"/>
    <p:sldId id="315" r:id="rId15"/>
    <p:sldId id="292" r:id="rId16"/>
    <p:sldId id="309" r:id="rId17"/>
    <p:sldId id="343" r:id="rId18"/>
    <p:sldId id="344" r:id="rId19"/>
    <p:sldId id="345" r:id="rId20"/>
    <p:sldId id="346" r:id="rId21"/>
    <p:sldId id="330" r:id="rId22"/>
    <p:sldId id="331" r:id="rId23"/>
    <p:sldId id="348" r:id="rId24"/>
    <p:sldId id="349" r:id="rId25"/>
    <p:sldId id="350" r:id="rId26"/>
    <p:sldId id="335" r:id="rId27"/>
    <p:sldId id="351" r:id="rId28"/>
    <p:sldId id="352" r:id="rId29"/>
    <p:sldId id="268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6FE"/>
    <a:srgbClr val="F1FCFE"/>
    <a:srgbClr val="083763"/>
    <a:srgbClr val="2816AA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5" autoAdjust="0"/>
    <p:restoredTop sz="94692" autoAdjust="0"/>
  </p:normalViewPr>
  <p:slideViewPr>
    <p:cSldViewPr snapToGrid="0">
      <p:cViewPr varScale="1">
        <p:scale>
          <a:sx n="89" d="100"/>
          <a:sy n="89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B33EB-5591-4DB6-996F-661565181F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E0D2E1-77C3-4DA2-8832-A3152F193313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1. Необходимое количество аудиторий для проведения КР-9 в соответствии с предметом </a:t>
          </a:r>
          <a:endParaRPr lang="ru-RU" sz="2000" b="1" dirty="0">
            <a:solidFill>
              <a:srgbClr val="7030A0"/>
            </a:solidFill>
          </a:endParaRPr>
        </a:p>
      </dgm:t>
    </dgm:pt>
    <dgm:pt modelId="{4AF4BC17-2D1F-49DF-AC20-28B77ED12C0E}" type="parTrans" cxnId="{DF535656-84A8-4679-A521-A82DDABD69F4}">
      <dgm:prSet/>
      <dgm:spPr/>
      <dgm:t>
        <a:bodyPr/>
        <a:lstStyle/>
        <a:p>
          <a:endParaRPr lang="ru-RU"/>
        </a:p>
      </dgm:t>
    </dgm:pt>
    <dgm:pt modelId="{ADA7C40A-5698-480F-ACAC-8047959AD09E}" type="sibTrans" cxnId="{DF535656-84A8-4679-A521-A82DDABD69F4}">
      <dgm:prSet/>
      <dgm:spPr/>
      <dgm:t>
        <a:bodyPr/>
        <a:lstStyle/>
        <a:p>
          <a:endParaRPr lang="ru-RU"/>
        </a:p>
      </dgm:t>
    </dgm:pt>
    <dgm:pt modelId="{BAC701D0-1FD0-442B-9FA3-2846FBD5D2C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dirty="0" smtClean="0">
              <a:solidFill>
                <a:srgbClr val="7030A0"/>
              </a:solidFill>
            </a:rPr>
            <a:t>2. Наличие необходимого оборудования в аудиториях и штабе</a:t>
          </a:r>
          <a:endParaRPr lang="ru-RU" sz="2000" b="1" dirty="0">
            <a:solidFill>
              <a:srgbClr val="7030A0"/>
            </a:solidFill>
          </a:endParaRPr>
        </a:p>
      </dgm:t>
    </dgm:pt>
    <dgm:pt modelId="{BD07C0AD-E2CD-4C20-AA35-4484FEC94AD2}" type="parTrans" cxnId="{3E358B5D-F508-43A8-98CC-C87A13C0C121}">
      <dgm:prSet/>
      <dgm:spPr/>
      <dgm:t>
        <a:bodyPr/>
        <a:lstStyle/>
        <a:p>
          <a:endParaRPr lang="ru-RU"/>
        </a:p>
      </dgm:t>
    </dgm:pt>
    <dgm:pt modelId="{EC35B420-AF40-4F91-B5E5-66CD0525EA96}" type="sibTrans" cxnId="{3E358B5D-F508-43A8-98CC-C87A13C0C121}">
      <dgm:prSet/>
      <dgm:spPr/>
      <dgm:t>
        <a:bodyPr/>
        <a:lstStyle/>
        <a:p>
          <a:endParaRPr lang="ru-RU"/>
        </a:p>
      </dgm:t>
    </dgm:pt>
    <dgm:pt modelId="{3641F014-F549-4395-8E47-F563E6E7D8B5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3. Получение необходимых материалов от РЦОИ (совместно с техническим специалистом)</a:t>
          </a:r>
          <a:endParaRPr lang="ru-RU" sz="2000" b="1" dirty="0">
            <a:solidFill>
              <a:srgbClr val="7030A0"/>
            </a:solidFill>
          </a:endParaRPr>
        </a:p>
      </dgm:t>
    </dgm:pt>
    <dgm:pt modelId="{F1589B83-1877-46B3-891A-1EEA8C5E98B8}" type="parTrans" cxnId="{96C20584-0A1F-4006-BDA3-39EEAAFC2085}">
      <dgm:prSet/>
      <dgm:spPr/>
      <dgm:t>
        <a:bodyPr/>
        <a:lstStyle/>
        <a:p>
          <a:endParaRPr lang="ru-RU"/>
        </a:p>
      </dgm:t>
    </dgm:pt>
    <dgm:pt modelId="{CAFDC86F-E162-43B2-8EFD-4A39497F856D}" type="sibTrans" cxnId="{96C20584-0A1F-4006-BDA3-39EEAAFC2085}">
      <dgm:prSet/>
      <dgm:spPr/>
      <dgm:t>
        <a:bodyPr/>
        <a:lstStyle/>
        <a:p>
          <a:endParaRPr lang="ru-RU"/>
        </a:p>
      </dgm:t>
    </dgm:pt>
    <dgm:pt modelId="{77D42077-18FC-478C-85B4-17471B954942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4. Проверку и корректировку списков участников КР-9</a:t>
          </a:r>
          <a:endParaRPr lang="ru-RU" sz="2000" b="1" dirty="0">
            <a:solidFill>
              <a:srgbClr val="7030A0"/>
            </a:solidFill>
          </a:endParaRPr>
        </a:p>
      </dgm:t>
    </dgm:pt>
    <dgm:pt modelId="{8AC587A9-FE39-4752-86A2-47601A5D6461}" type="parTrans" cxnId="{7176FC91-2882-41AC-81D1-08A30CFB7A8B}">
      <dgm:prSet/>
      <dgm:spPr/>
      <dgm:t>
        <a:bodyPr/>
        <a:lstStyle/>
        <a:p>
          <a:endParaRPr lang="ru-RU"/>
        </a:p>
      </dgm:t>
    </dgm:pt>
    <dgm:pt modelId="{3A2DFE5F-6316-4F45-AB5C-84E6E4073258}" type="sibTrans" cxnId="{7176FC91-2882-41AC-81D1-08A30CFB7A8B}">
      <dgm:prSet/>
      <dgm:spPr/>
      <dgm:t>
        <a:bodyPr/>
        <a:lstStyle/>
        <a:p>
          <a:endParaRPr lang="ru-RU"/>
        </a:p>
      </dgm:t>
    </dgm:pt>
    <dgm:pt modelId="{D197BAFC-90D9-42B8-8036-41BA8CCAADB2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5. Распределение участников КР-9 по аудиториям.</a:t>
          </a:r>
          <a:endParaRPr lang="ru-RU" sz="2000" b="1" dirty="0">
            <a:solidFill>
              <a:srgbClr val="7030A0"/>
            </a:solidFill>
          </a:endParaRPr>
        </a:p>
      </dgm:t>
    </dgm:pt>
    <dgm:pt modelId="{A4EFCBBC-1BC1-4602-AEFE-3CC8AD9E7DFC}" type="parTrans" cxnId="{0A1D3C71-2720-43B4-B779-DED5C0BDD312}">
      <dgm:prSet/>
      <dgm:spPr/>
      <dgm:t>
        <a:bodyPr/>
        <a:lstStyle/>
        <a:p>
          <a:endParaRPr lang="ru-RU"/>
        </a:p>
      </dgm:t>
    </dgm:pt>
    <dgm:pt modelId="{A9C5C8CA-0BFF-47B9-AB86-2C40271A6B71}" type="sibTrans" cxnId="{0A1D3C71-2720-43B4-B779-DED5C0BDD312}">
      <dgm:prSet/>
      <dgm:spPr/>
      <dgm:t>
        <a:bodyPr/>
        <a:lstStyle/>
        <a:p>
          <a:endParaRPr lang="ru-RU"/>
        </a:p>
      </dgm:t>
    </dgm:pt>
    <dgm:pt modelId="{4E501688-890B-454C-BD97-A063FD3995ED}" type="pres">
      <dgm:prSet presAssocID="{807B33EB-5591-4DB6-996F-661565181F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20EBD94-EA39-4BD4-9684-2E202198360E}" type="pres">
      <dgm:prSet presAssocID="{807B33EB-5591-4DB6-996F-661565181FC0}" presName="pyramid" presStyleLbl="node1" presStyleIdx="0" presStyleCnt="1" custScaleX="83390" custLinFactNeighborX="-18785" custLinFactNeighborY="852"/>
      <dgm:spPr>
        <a:solidFill>
          <a:srgbClr val="7030A0"/>
        </a:solidFill>
      </dgm:spPr>
    </dgm:pt>
    <dgm:pt modelId="{6EACA407-5E21-4120-8EFF-B3A6F81C3082}" type="pres">
      <dgm:prSet presAssocID="{807B33EB-5591-4DB6-996F-661565181FC0}" presName="theList" presStyleCnt="0"/>
      <dgm:spPr/>
    </dgm:pt>
    <dgm:pt modelId="{6575FDF7-F5B9-430F-A90B-767469FAADC7}" type="pres">
      <dgm:prSet presAssocID="{7FE0D2E1-77C3-4DA2-8832-A3152F193313}" presName="aNode" presStyleLbl="fgAcc1" presStyleIdx="0" presStyleCnt="5" custScaleX="164159" custScaleY="111588" custLinFactY="-7713" custLinFactNeighborX="403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D66FB-67AB-4608-8273-0DA7C33546EF}" type="pres">
      <dgm:prSet presAssocID="{7FE0D2E1-77C3-4DA2-8832-A3152F193313}" presName="aSpace" presStyleCnt="0"/>
      <dgm:spPr/>
    </dgm:pt>
    <dgm:pt modelId="{6CFBD54D-7D5A-42E6-8E74-27B243F1F107}" type="pres">
      <dgm:prSet presAssocID="{BAC701D0-1FD0-442B-9FA3-2846FBD5D2C4}" presName="aNode" presStyleLbl="fgAcc1" presStyleIdx="1" presStyleCnt="5" custScaleX="151993" custScaleY="103695" custLinFactNeighborX="50792" custLinFactNeighborY="-79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23D51-53DC-4C84-9BB5-C2E9B65FD213}" type="pres">
      <dgm:prSet presAssocID="{BAC701D0-1FD0-442B-9FA3-2846FBD5D2C4}" presName="aSpace" presStyleCnt="0"/>
      <dgm:spPr/>
    </dgm:pt>
    <dgm:pt modelId="{0BE5454B-E2A3-4895-AFA6-45B2A352B786}" type="pres">
      <dgm:prSet presAssocID="{3641F014-F549-4395-8E47-F563E6E7D8B5}" presName="aNode" presStyleLbl="fgAcc1" presStyleIdx="2" presStyleCnt="5" custScaleX="146554" custScaleY="98199" custLinFactY="3956" custLinFactNeighborX="7150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2C1F3-8F28-4565-9BF6-5307E5742E61}" type="pres">
      <dgm:prSet presAssocID="{3641F014-F549-4395-8E47-F563E6E7D8B5}" presName="aSpace" presStyleCnt="0"/>
      <dgm:spPr/>
    </dgm:pt>
    <dgm:pt modelId="{D3BDA5E6-432D-4422-B75E-7BB5DC74BCFA}" type="pres">
      <dgm:prSet presAssocID="{77D42077-18FC-478C-85B4-17471B954942}" presName="aNode" presStyleLbl="fgAcc1" presStyleIdx="3" presStyleCnt="5" custScaleX="146627" custScaleY="92271" custLinFactY="25050" custLinFactNeighborX="540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FDA05-8E6C-4074-BC0E-9971C7CE9859}" type="pres">
      <dgm:prSet presAssocID="{77D42077-18FC-478C-85B4-17471B954942}" presName="aSpace" presStyleCnt="0"/>
      <dgm:spPr/>
    </dgm:pt>
    <dgm:pt modelId="{A0326E70-B74F-4894-A44F-C26A38697366}" type="pres">
      <dgm:prSet presAssocID="{D197BAFC-90D9-42B8-8036-41BA8CCAADB2}" presName="aNode" presStyleLbl="fgAcc1" presStyleIdx="4" presStyleCnt="5" custScaleX="130167" custScaleY="102237" custLinFactY="52588" custLinFactNeighborX="522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3536B-946F-46C9-9B38-7C8AC507F1BE}" type="pres">
      <dgm:prSet presAssocID="{D197BAFC-90D9-42B8-8036-41BA8CCAADB2}" presName="aSpace" presStyleCnt="0"/>
      <dgm:spPr/>
    </dgm:pt>
  </dgm:ptLst>
  <dgm:cxnLst>
    <dgm:cxn modelId="{472FFAEE-A40A-4E1A-A686-1692E5911EEC}" type="presOf" srcId="{807B33EB-5591-4DB6-996F-661565181FC0}" destId="{4E501688-890B-454C-BD97-A063FD3995ED}" srcOrd="0" destOrd="0" presId="urn:microsoft.com/office/officeart/2005/8/layout/pyramid2"/>
    <dgm:cxn modelId="{3E358B5D-F508-43A8-98CC-C87A13C0C121}" srcId="{807B33EB-5591-4DB6-996F-661565181FC0}" destId="{BAC701D0-1FD0-442B-9FA3-2846FBD5D2C4}" srcOrd="1" destOrd="0" parTransId="{BD07C0AD-E2CD-4C20-AA35-4484FEC94AD2}" sibTransId="{EC35B420-AF40-4F91-B5E5-66CD0525EA96}"/>
    <dgm:cxn modelId="{DF535656-84A8-4679-A521-A82DDABD69F4}" srcId="{807B33EB-5591-4DB6-996F-661565181FC0}" destId="{7FE0D2E1-77C3-4DA2-8832-A3152F193313}" srcOrd="0" destOrd="0" parTransId="{4AF4BC17-2D1F-49DF-AC20-28B77ED12C0E}" sibTransId="{ADA7C40A-5698-480F-ACAC-8047959AD09E}"/>
    <dgm:cxn modelId="{542BDD0B-D78D-445E-851C-865771AABAB1}" type="presOf" srcId="{BAC701D0-1FD0-442B-9FA3-2846FBD5D2C4}" destId="{6CFBD54D-7D5A-42E6-8E74-27B243F1F107}" srcOrd="0" destOrd="0" presId="urn:microsoft.com/office/officeart/2005/8/layout/pyramid2"/>
    <dgm:cxn modelId="{84112862-10CF-40CA-B1DE-ECCE378C0324}" type="presOf" srcId="{D197BAFC-90D9-42B8-8036-41BA8CCAADB2}" destId="{A0326E70-B74F-4894-A44F-C26A38697366}" srcOrd="0" destOrd="0" presId="urn:microsoft.com/office/officeart/2005/8/layout/pyramid2"/>
    <dgm:cxn modelId="{BA8DD67F-E7F8-4461-89A2-1A8E9EB8F226}" type="presOf" srcId="{77D42077-18FC-478C-85B4-17471B954942}" destId="{D3BDA5E6-432D-4422-B75E-7BB5DC74BCFA}" srcOrd="0" destOrd="0" presId="urn:microsoft.com/office/officeart/2005/8/layout/pyramid2"/>
    <dgm:cxn modelId="{7176FC91-2882-41AC-81D1-08A30CFB7A8B}" srcId="{807B33EB-5591-4DB6-996F-661565181FC0}" destId="{77D42077-18FC-478C-85B4-17471B954942}" srcOrd="3" destOrd="0" parTransId="{8AC587A9-FE39-4752-86A2-47601A5D6461}" sibTransId="{3A2DFE5F-6316-4F45-AB5C-84E6E4073258}"/>
    <dgm:cxn modelId="{0A1D3C71-2720-43B4-B779-DED5C0BDD312}" srcId="{807B33EB-5591-4DB6-996F-661565181FC0}" destId="{D197BAFC-90D9-42B8-8036-41BA8CCAADB2}" srcOrd="4" destOrd="0" parTransId="{A4EFCBBC-1BC1-4602-AEFE-3CC8AD9E7DFC}" sibTransId="{A9C5C8CA-0BFF-47B9-AB86-2C40271A6B71}"/>
    <dgm:cxn modelId="{55B17FB0-0869-430B-B265-26B2D220DF2A}" type="presOf" srcId="{3641F014-F549-4395-8E47-F563E6E7D8B5}" destId="{0BE5454B-E2A3-4895-AFA6-45B2A352B786}" srcOrd="0" destOrd="0" presId="urn:microsoft.com/office/officeart/2005/8/layout/pyramid2"/>
    <dgm:cxn modelId="{69B6A560-5D5F-4A92-A4F2-263F15D3A000}" type="presOf" srcId="{7FE0D2E1-77C3-4DA2-8832-A3152F193313}" destId="{6575FDF7-F5B9-430F-A90B-767469FAADC7}" srcOrd="0" destOrd="0" presId="urn:microsoft.com/office/officeart/2005/8/layout/pyramid2"/>
    <dgm:cxn modelId="{96C20584-0A1F-4006-BDA3-39EEAAFC2085}" srcId="{807B33EB-5591-4DB6-996F-661565181FC0}" destId="{3641F014-F549-4395-8E47-F563E6E7D8B5}" srcOrd="2" destOrd="0" parTransId="{F1589B83-1877-46B3-891A-1EEA8C5E98B8}" sibTransId="{CAFDC86F-E162-43B2-8EFD-4A39497F856D}"/>
    <dgm:cxn modelId="{2AB24AB6-3CC7-406C-B7C4-D88E9BBFF0F0}" type="presParOf" srcId="{4E501688-890B-454C-BD97-A063FD3995ED}" destId="{220EBD94-EA39-4BD4-9684-2E202198360E}" srcOrd="0" destOrd="0" presId="urn:microsoft.com/office/officeart/2005/8/layout/pyramid2"/>
    <dgm:cxn modelId="{8B0FF9B8-323B-44EC-ACDA-F5A386879179}" type="presParOf" srcId="{4E501688-890B-454C-BD97-A063FD3995ED}" destId="{6EACA407-5E21-4120-8EFF-B3A6F81C3082}" srcOrd="1" destOrd="0" presId="urn:microsoft.com/office/officeart/2005/8/layout/pyramid2"/>
    <dgm:cxn modelId="{95290967-8F9A-4BA4-8BD6-6B9F1ED8FFE7}" type="presParOf" srcId="{6EACA407-5E21-4120-8EFF-B3A6F81C3082}" destId="{6575FDF7-F5B9-430F-A90B-767469FAADC7}" srcOrd="0" destOrd="0" presId="urn:microsoft.com/office/officeart/2005/8/layout/pyramid2"/>
    <dgm:cxn modelId="{9BCAFE45-B21A-4839-B3FE-B2078B46B103}" type="presParOf" srcId="{6EACA407-5E21-4120-8EFF-B3A6F81C3082}" destId="{441D66FB-67AB-4608-8273-0DA7C33546EF}" srcOrd="1" destOrd="0" presId="urn:microsoft.com/office/officeart/2005/8/layout/pyramid2"/>
    <dgm:cxn modelId="{486874FC-96E5-4F40-8723-57F712E01709}" type="presParOf" srcId="{6EACA407-5E21-4120-8EFF-B3A6F81C3082}" destId="{6CFBD54D-7D5A-42E6-8E74-27B243F1F107}" srcOrd="2" destOrd="0" presId="urn:microsoft.com/office/officeart/2005/8/layout/pyramid2"/>
    <dgm:cxn modelId="{9C0BF698-8E78-4CCF-B15A-3935AE555273}" type="presParOf" srcId="{6EACA407-5E21-4120-8EFF-B3A6F81C3082}" destId="{B1D23D51-53DC-4C84-9BB5-C2E9B65FD213}" srcOrd="3" destOrd="0" presId="urn:microsoft.com/office/officeart/2005/8/layout/pyramid2"/>
    <dgm:cxn modelId="{C8C9CA77-FCAF-49B2-B05A-9B14BE3153FF}" type="presParOf" srcId="{6EACA407-5E21-4120-8EFF-B3A6F81C3082}" destId="{0BE5454B-E2A3-4895-AFA6-45B2A352B786}" srcOrd="4" destOrd="0" presId="urn:microsoft.com/office/officeart/2005/8/layout/pyramid2"/>
    <dgm:cxn modelId="{1324BBD2-7434-4A8F-825F-5F6C720AEBA1}" type="presParOf" srcId="{6EACA407-5E21-4120-8EFF-B3A6F81C3082}" destId="{5582C1F3-8F28-4565-9BF6-5307E5742E61}" srcOrd="5" destOrd="0" presId="urn:microsoft.com/office/officeart/2005/8/layout/pyramid2"/>
    <dgm:cxn modelId="{857A64F4-7F6C-45E0-939C-120CBA1570E0}" type="presParOf" srcId="{6EACA407-5E21-4120-8EFF-B3A6F81C3082}" destId="{D3BDA5E6-432D-4422-B75E-7BB5DC74BCFA}" srcOrd="6" destOrd="0" presId="urn:microsoft.com/office/officeart/2005/8/layout/pyramid2"/>
    <dgm:cxn modelId="{4F16F1B8-65D6-425B-8C5C-14D79F374C87}" type="presParOf" srcId="{6EACA407-5E21-4120-8EFF-B3A6F81C3082}" destId="{AE6FDA05-8E6C-4074-BC0E-9971C7CE9859}" srcOrd="7" destOrd="0" presId="urn:microsoft.com/office/officeart/2005/8/layout/pyramid2"/>
    <dgm:cxn modelId="{1452D008-67D1-4826-B8A6-F06FDDD0D4B1}" type="presParOf" srcId="{6EACA407-5E21-4120-8EFF-B3A6F81C3082}" destId="{A0326E70-B74F-4894-A44F-C26A38697366}" srcOrd="8" destOrd="0" presId="urn:microsoft.com/office/officeart/2005/8/layout/pyramid2"/>
    <dgm:cxn modelId="{DE8163D0-5B9C-42BA-818B-E65B9F62506D}" type="presParOf" srcId="{6EACA407-5E21-4120-8EFF-B3A6F81C3082}" destId="{43C3536B-946F-46C9-9B38-7C8AC507F1B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B33EB-5591-4DB6-996F-661565181F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701D0-1FD0-442B-9FA3-2846FBD5D2C4}">
      <dgm:prSet phldrT="[Текст]" custT="1"/>
      <dgm:spPr>
        <a:ln>
          <a:solidFill>
            <a:srgbClr val="CC3300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</a:rPr>
            <a:t>1.</a:t>
          </a:r>
          <a:r>
            <a:rPr lang="ru-RU" sz="2000" b="1" dirty="0" smtClean="0">
              <a:solidFill>
                <a:srgbClr val="CC3300"/>
              </a:solidFill>
            </a:rPr>
            <a:t>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аудитории и штаб необходимыми техническими средствами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C0AD-E2CD-4C20-AA35-4484FEC94AD2}" type="parTrans" cxnId="{3E358B5D-F508-43A8-98CC-C87A13C0C121}">
      <dgm:prSet/>
      <dgm:spPr/>
      <dgm:t>
        <a:bodyPr/>
        <a:lstStyle/>
        <a:p>
          <a:endParaRPr lang="ru-RU"/>
        </a:p>
      </dgm:t>
    </dgm:pt>
    <dgm:pt modelId="{EC35B420-AF40-4F91-B5E5-66CD0525EA96}" type="sibTrans" cxnId="{3E358B5D-F508-43A8-98CC-C87A13C0C121}">
      <dgm:prSet/>
      <dgm:spPr/>
      <dgm:t>
        <a:bodyPr/>
        <a:lstStyle/>
        <a:p>
          <a:endParaRPr lang="ru-RU"/>
        </a:p>
      </dgm:t>
    </dgm:pt>
    <dgm:pt modelId="{3641F014-F549-4395-8E47-F563E6E7D8B5}">
      <dgm:prSet phldrT="[Текст]" custT="1"/>
      <dgm:spPr>
        <a:ln>
          <a:solidFill>
            <a:srgbClr val="CC33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2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000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работоспособность технических средств: доступ в Интернет, рабочее состояние принтера, наличие бумаги, качество аудиозаписи в аудиториях.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589B83-1877-46B3-891A-1EEA8C5E98B8}" type="parTrans" cxnId="{96C20584-0A1F-4006-BDA3-39EEAAFC2085}">
      <dgm:prSet/>
      <dgm:spPr/>
      <dgm:t>
        <a:bodyPr/>
        <a:lstStyle/>
        <a:p>
          <a:endParaRPr lang="ru-RU"/>
        </a:p>
      </dgm:t>
    </dgm:pt>
    <dgm:pt modelId="{CAFDC86F-E162-43B2-8EFD-4A39497F856D}" type="sibTrans" cxnId="{96C20584-0A1F-4006-BDA3-39EEAAFC2085}">
      <dgm:prSet/>
      <dgm:spPr/>
      <dgm:t>
        <a:bodyPr/>
        <a:lstStyle/>
        <a:p>
          <a:endParaRPr lang="ru-RU"/>
        </a:p>
      </dgm:t>
    </dgm:pt>
    <dgm:pt modelId="{4E501688-890B-454C-BD97-A063FD3995ED}" type="pres">
      <dgm:prSet presAssocID="{807B33EB-5591-4DB6-996F-661565181F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20EBD94-EA39-4BD4-9684-2E202198360E}" type="pres">
      <dgm:prSet presAssocID="{807B33EB-5591-4DB6-996F-661565181FC0}" presName="pyramid" presStyleLbl="node1" presStyleIdx="0" presStyleCnt="1" custScaleX="80459" custScaleY="87919" custLinFactNeighborX="-12160" custLinFactNeighborY="-1377"/>
      <dgm:spPr>
        <a:solidFill>
          <a:srgbClr val="CC3300"/>
        </a:solidFill>
      </dgm:spPr>
      <dgm:t>
        <a:bodyPr/>
        <a:lstStyle/>
        <a:p>
          <a:endParaRPr lang="ru-RU"/>
        </a:p>
      </dgm:t>
    </dgm:pt>
    <dgm:pt modelId="{6EACA407-5E21-4120-8EFF-B3A6F81C3082}" type="pres">
      <dgm:prSet presAssocID="{807B33EB-5591-4DB6-996F-661565181FC0}" presName="theList" presStyleCnt="0"/>
      <dgm:spPr/>
    </dgm:pt>
    <dgm:pt modelId="{6CFBD54D-7D5A-42E6-8E74-27B243F1F107}" type="pres">
      <dgm:prSet presAssocID="{BAC701D0-1FD0-442B-9FA3-2846FBD5D2C4}" presName="aNode" presStyleLbl="fgAcc1" presStyleIdx="0" presStyleCnt="2" custScaleX="109288" custScaleY="57251" custLinFactY="-33398" custLinFactNeighborX="2420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23D51-53DC-4C84-9BB5-C2E9B65FD213}" type="pres">
      <dgm:prSet presAssocID="{BAC701D0-1FD0-442B-9FA3-2846FBD5D2C4}" presName="aSpace" presStyleCnt="0"/>
      <dgm:spPr/>
    </dgm:pt>
    <dgm:pt modelId="{0BE5454B-E2A3-4895-AFA6-45B2A352B786}" type="pres">
      <dgm:prSet presAssocID="{3641F014-F549-4395-8E47-F563E6E7D8B5}" presName="aNode" presStyleLbl="fgAcc1" presStyleIdx="1" presStyleCnt="2" custScaleX="113425" custScaleY="140328" custLinFactY="-16632" custLinFactNeighborX="707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2C1F3-8F28-4565-9BF6-5307E5742E61}" type="pres">
      <dgm:prSet presAssocID="{3641F014-F549-4395-8E47-F563E6E7D8B5}" presName="aSpace" presStyleCnt="0"/>
      <dgm:spPr/>
    </dgm:pt>
  </dgm:ptLst>
  <dgm:cxnLst>
    <dgm:cxn modelId="{18DCAB0C-2725-4515-9DD9-DB0EA307526E}" type="presOf" srcId="{BAC701D0-1FD0-442B-9FA3-2846FBD5D2C4}" destId="{6CFBD54D-7D5A-42E6-8E74-27B243F1F107}" srcOrd="0" destOrd="0" presId="urn:microsoft.com/office/officeart/2005/8/layout/pyramid2"/>
    <dgm:cxn modelId="{7E9C35CC-2001-40A2-BC19-EDE0D179FCA0}" type="presOf" srcId="{3641F014-F549-4395-8E47-F563E6E7D8B5}" destId="{0BE5454B-E2A3-4895-AFA6-45B2A352B786}" srcOrd="0" destOrd="0" presId="urn:microsoft.com/office/officeart/2005/8/layout/pyramid2"/>
    <dgm:cxn modelId="{96C20584-0A1F-4006-BDA3-39EEAAFC2085}" srcId="{807B33EB-5591-4DB6-996F-661565181FC0}" destId="{3641F014-F549-4395-8E47-F563E6E7D8B5}" srcOrd="1" destOrd="0" parTransId="{F1589B83-1877-46B3-891A-1EEA8C5E98B8}" sibTransId="{CAFDC86F-E162-43B2-8EFD-4A39497F856D}"/>
    <dgm:cxn modelId="{3E358B5D-F508-43A8-98CC-C87A13C0C121}" srcId="{807B33EB-5591-4DB6-996F-661565181FC0}" destId="{BAC701D0-1FD0-442B-9FA3-2846FBD5D2C4}" srcOrd="0" destOrd="0" parTransId="{BD07C0AD-E2CD-4C20-AA35-4484FEC94AD2}" sibTransId="{EC35B420-AF40-4F91-B5E5-66CD0525EA96}"/>
    <dgm:cxn modelId="{4869713C-CFF6-4B0B-9709-905A2C85BD3C}" type="presOf" srcId="{807B33EB-5591-4DB6-996F-661565181FC0}" destId="{4E501688-890B-454C-BD97-A063FD3995ED}" srcOrd="0" destOrd="0" presId="urn:microsoft.com/office/officeart/2005/8/layout/pyramid2"/>
    <dgm:cxn modelId="{77E92746-8011-4863-BDF5-74CF9395D0FF}" type="presParOf" srcId="{4E501688-890B-454C-BD97-A063FD3995ED}" destId="{220EBD94-EA39-4BD4-9684-2E202198360E}" srcOrd="0" destOrd="0" presId="urn:microsoft.com/office/officeart/2005/8/layout/pyramid2"/>
    <dgm:cxn modelId="{63147D8A-9FE3-4F8E-8375-B8282F3CC54F}" type="presParOf" srcId="{4E501688-890B-454C-BD97-A063FD3995ED}" destId="{6EACA407-5E21-4120-8EFF-B3A6F81C3082}" srcOrd="1" destOrd="0" presId="urn:microsoft.com/office/officeart/2005/8/layout/pyramid2"/>
    <dgm:cxn modelId="{CFFBCAA8-3001-4100-9F84-3A5E7260CDDB}" type="presParOf" srcId="{6EACA407-5E21-4120-8EFF-B3A6F81C3082}" destId="{6CFBD54D-7D5A-42E6-8E74-27B243F1F107}" srcOrd="0" destOrd="0" presId="urn:microsoft.com/office/officeart/2005/8/layout/pyramid2"/>
    <dgm:cxn modelId="{1DC71282-2B5B-4AC9-A8B2-8AB1F11D4756}" type="presParOf" srcId="{6EACA407-5E21-4120-8EFF-B3A6F81C3082}" destId="{B1D23D51-53DC-4C84-9BB5-C2E9B65FD213}" srcOrd="1" destOrd="0" presId="urn:microsoft.com/office/officeart/2005/8/layout/pyramid2"/>
    <dgm:cxn modelId="{930B27EB-56F9-432A-B48B-F9A548F5E2CD}" type="presParOf" srcId="{6EACA407-5E21-4120-8EFF-B3A6F81C3082}" destId="{0BE5454B-E2A3-4895-AFA6-45B2A352B786}" srcOrd="2" destOrd="0" presId="urn:microsoft.com/office/officeart/2005/8/layout/pyramid2"/>
    <dgm:cxn modelId="{B24CA94F-828F-4033-8E15-649F839B5F73}" type="presParOf" srcId="{6EACA407-5E21-4120-8EFF-B3A6F81C3082}" destId="{5582C1F3-8F28-4565-9BF6-5307E5742E61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EBD94-EA39-4BD4-9684-2E202198360E}">
      <dsp:nvSpPr>
        <dsp:cNvPr id="0" name=""/>
        <dsp:cNvSpPr/>
      </dsp:nvSpPr>
      <dsp:spPr>
        <a:xfrm>
          <a:off x="210933" y="0"/>
          <a:ext cx="4288115" cy="5142242"/>
        </a:xfrm>
        <a:prstGeom prst="triangl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5FDF7-F5B9-430F-A90B-767469FAADC7}">
      <dsp:nvSpPr>
        <dsp:cNvPr id="0" name=""/>
        <dsp:cNvSpPr/>
      </dsp:nvSpPr>
      <dsp:spPr>
        <a:xfrm>
          <a:off x="3425622" y="371472"/>
          <a:ext cx="5486944" cy="8035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1. Необходимое количество аудиторий для проведения КР-9 в соответствии с предметом 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3464849" y="410699"/>
        <a:ext cx="5408490" cy="725107"/>
      </dsp:txXfrm>
    </dsp:sp>
    <dsp:sp modelId="{6CFBD54D-7D5A-42E6-8E74-27B243F1F107}">
      <dsp:nvSpPr>
        <dsp:cNvPr id="0" name=""/>
        <dsp:cNvSpPr/>
      </dsp:nvSpPr>
      <dsp:spPr>
        <a:xfrm>
          <a:off x="3832265" y="1338763"/>
          <a:ext cx="5080301" cy="7467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2. Наличие необходимого оборудования в аудиториях и штабе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3868717" y="1375215"/>
        <a:ext cx="5007397" cy="673818"/>
      </dsp:txXfrm>
    </dsp:sp>
    <dsp:sp modelId="{0BE5454B-E2A3-4895-AFA6-45B2A352B786}">
      <dsp:nvSpPr>
        <dsp:cNvPr id="0" name=""/>
        <dsp:cNvSpPr/>
      </dsp:nvSpPr>
      <dsp:spPr>
        <a:xfrm>
          <a:off x="4014062" y="2365845"/>
          <a:ext cx="4898504" cy="707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3. Получение необходимых материалов от РЦОИ (совместно с техническим специалистом)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4048582" y="2400365"/>
        <a:ext cx="4829464" cy="638105"/>
      </dsp:txXfrm>
    </dsp:sp>
    <dsp:sp modelId="{D3BDA5E6-432D-4422-B75E-7BB5DC74BCFA}">
      <dsp:nvSpPr>
        <dsp:cNvPr id="0" name=""/>
        <dsp:cNvSpPr/>
      </dsp:nvSpPr>
      <dsp:spPr>
        <a:xfrm>
          <a:off x="4011622" y="3314905"/>
          <a:ext cx="4900944" cy="6644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4. Проверку и корректировку списков участников КР-9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4044058" y="3347341"/>
        <a:ext cx="4836072" cy="599585"/>
      </dsp:txXfrm>
    </dsp:sp>
    <dsp:sp modelId="{A0326E70-B74F-4894-A44F-C26A38697366}">
      <dsp:nvSpPr>
        <dsp:cNvPr id="0" name=""/>
        <dsp:cNvSpPr/>
      </dsp:nvSpPr>
      <dsp:spPr>
        <a:xfrm>
          <a:off x="4561790" y="4267682"/>
          <a:ext cx="4350776" cy="736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5. Распределение участников КР-9 по аудиториям.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4597729" y="4303621"/>
        <a:ext cx="4278898" cy="664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EBD94-EA39-4BD4-9684-2E202198360E}">
      <dsp:nvSpPr>
        <dsp:cNvPr id="0" name=""/>
        <dsp:cNvSpPr/>
      </dsp:nvSpPr>
      <dsp:spPr>
        <a:xfrm>
          <a:off x="1336856" y="269229"/>
          <a:ext cx="4644993" cy="5075668"/>
        </a:xfrm>
        <a:prstGeom prst="triangle">
          <a:avLst/>
        </a:prstGeom>
        <a:solidFill>
          <a:srgbClr val="CC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BD54D-7D5A-42E6-8E74-27B243F1F107}">
      <dsp:nvSpPr>
        <dsp:cNvPr id="0" name=""/>
        <dsp:cNvSpPr/>
      </dsp:nvSpPr>
      <dsp:spPr>
        <a:xfrm>
          <a:off x="5095471" y="0"/>
          <a:ext cx="4101062" cy="11877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1.</a:t>
          </a:r>
          <a:r>
            <a:rPr lang="ru-RU" sz="2000" b="1" kern="1200" dirty="0" smtClean="0">
              <a:solidFill>
                <a:srgbClr val="CC3300"/>
              </a:solidFill>
            </a:rPr>
            <a:t>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аудитории и штаб необходимыми техническими средствами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3454" y="57983"/>
        <a:ext cx="3985096" cy="1071828"/>
      </dsp:txXfrm>
    </dsp:sp>
    <dsp:sp modelId="{0BE5454B-E2A3-4895-AFA6-45B2A352B786}">
      <dsp:nvSpPr>
        <dsp:cNvPr id="0" name=""/>
        <dsp:cNvSpPr/>
      </dsp:nvSpPr>
      <dsp:spPr>
        <a:xfrm>
          <a:off x="6148343" y="1420348"/>
          <a:ext cx="4256304" cy="29114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000" b="1" kern="12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работоспособность технических средств: доступ в Интернет, рабочее состояние принтера, наличие бумаги, качество аудиозаписи в аудиториях.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0466" y="1562471"/>
        <a:ext cx="3972058" cy="2627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FBB60-6BD7-43E9-B55D-FF5513CF33E2}" type="datetimeFigureOut">
              <a:rPr lang="ru-RU" smtClean="0"/>
              <a:pPr/>
              <a:t>14.05.2021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EBBEF-8FCC-46E7-9748-027C2AF018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79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6E5B-08E0-4A8D-B50F-5D77697D400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97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E92EBF-D8FD-42E0-9B81-D562889CC6CE}" type="slidenum">
              <a:rPr lang="ru-RU" altLang="ru-RU"/>
              <a:pPr/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1173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677863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042988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460500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878013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20796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0400" algn="l"/>
                <a:tab pos="1322388" algn="l"/>
                <a:tab pos="1982788" algn="l"/>
                <a:tab pos="264477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DC827B-AC35-4D48-B211-DC4668EFDAA8}" type="slidenum">
              <a:rPr kumimoji="0" lang="ru-RU" altLang="ru-RU" sz="1300" smtClean="0"/>
              <a:pPr>
                <a:spcBef>
                  <a:spcPct val="0"/>
                </a:spcBef>
              </a:pPr>
              <a:t>12</a:t>
            </a:fld>
            <a:endParaRPr kumimoji="0" lang="ru-RU" altLang="ru-RU" sz="1300" dirty="0" smtClean="0"/>
          </a:p>
        </p:txBody>
      </p:sp>
      <p:sp>
        <p:nvSpPr>
          <p:cNvPr id="788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1" y="4689477"/>
            <a:ext cx="5438775" cy="4360863"/>
          </a:xfrm>
          <a:extLst/>
        </p:spPr>
        <p:txBody>
          <a:bodyPr wrap="none" anchor="ctr"/>
          <a:lstStyle/>
          <a:p>
            <a:pPr defTabSz="410229">
              <a:defRPr/>
            </a:pPr>
            <a:endParaRPr kumimoji="0" lang="ru-RU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72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44C8-6E23-44AA-980A-93C889807E4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784461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D8CC9C-C95B-43D2-B0B2-13AEF35EA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C54784E-1D73-4474-8FE5-EB15D2195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07F2F-41EE-4073-89E0-2A6EA3FB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4F587A-D4A9-468A-9BB0-DC9DDC2E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851534-522E-41F4-9F81-82498058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0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099164-EF8F-4F6A-A22A-0787D4F8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679E77-CC23-4E09-89E8-E5B0CC1AF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534F33-B013-49EA-9DF0-F1C2447D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B2AF31-FC5D-4EA8-A935-5E4E75F1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0CD28D-8AC3-4483-81F3-10A52585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4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AE949-218C-44FD-9BCF-5F8B6348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0596F9-B316-4C45-BF39-CCBD33E93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E19E1-72C8-43E5-A6C0-9484C0E6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0D5A79-38D8-4D46-8445-B30EE209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22A712-21E3-474C-B42C-1153BD20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4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859F38-8446-4012-824A-5C71A3DE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B303D-DE51-4814-AE21-A68178016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34DB8B8-7A1C-402B-8880-C878BC1C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C7D8BC-2610-4DF6-8444-6958AE9B4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0508D9-A96A-42FD-8391-764879B8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EE50E3C-20C3-47A9-86A1-4DAF55ED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9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C45545-82F6-4A1B-8116-29F58531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85828FC-E390-4644-8C91-B604A23C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68DE8C-8B7E-43FE-A49B-A021E4636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814A8D-0A99-4BC1-880D-76E89C940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6E98759-116B-4F09-B15D-D9268187A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2DCD27-6FB6-4CE5-9FE9-725AFF38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CF0A475-0E75-43B2-A9F8-5A82573D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2A00EF1-29B6-4E12-B8CF-CA19EDDA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42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87E523-97A1-4875-AA6A-277B8A6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275799D-97A4-4DD3-85DA-DC52F010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12700B-59CD-4A45-9AFD-014DC115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D4AD904-FD98-42E3-A73C-F65C00E1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82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F3D4BB8-00BE-4A9F-A35D-5A4DF830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075BD91-6871-4D99-BC73-D9A22A91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377F96C-917B-42F0-BF70-E6CC03FD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2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13CA8C-709A-44CC-B07B-006253F5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5A16BB-A3D7-4747-B62D-36170943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B6D5078-B59D-4B5A-8669-796A1F22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AADC74-54A1-4579-A088-CA880360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19CD75-A4FA-4DB8-853C-DB0CC6A2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5029E1-B4D2-44CD-BD73-9541F6E4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73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935FD5-A9DB-4F37-BD6C-F31FBD80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0150F5D-D8F8-4FB7-9EDC-DB612B968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C14FD5-B250-4D25-99D2-AE4CC6683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3EA84-75FD-4009-9781-F7297AE3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1758BE-9FB6-41BE-A274-6F2D4302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D9CD97-04F4-4AEC-8F75-560469D4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65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B94939-0F6E-4C7A-A8D9-2C3A8639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8932064-1E68-4C04-A6F5-FB713C07C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8C2F12-DCC6-4DA8-94B7-EDCFF6E0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A2E1B0-732F-4E3E-AD53-64A98035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B9782F-2928-4006-9610-456B1EE4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12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3F69283-0E13-4EA1-9DA0-5A90CFD17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451F6F-F670-44B9-8010-9752EDA20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79A20E-BFFF-4764-B998-8B6945EF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0303C6-287B-4533-AA4F-95438540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FD74EB-8212-4F0F-85DA-38C6D416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67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D8CC9C-C95B-43D2-B0B2-13AEF35EA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C54784E-1D73-4474-8FE5-EB15D2195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07F2F-41EE-4073-89E0-2A6EA3FB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4F587A-D4A9-468A-9BB0-DC9DDC2E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851534-522E-41F4-9F81-82498058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2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099164-EF8F-4F6A-A22A-0787D4F8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679E77-CC23-4E09-89E8-E5B0CC1AF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534F33-B013-49EA-9DF0-F1C2447D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B2AF31-FC5D-4EA8-A935-5E4E75F1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0CD28D-8AC3-4483-81F3-10A52585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13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AE949-218C-44FD-9BCF-5F8B6348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0596F9-B316-4C45-BF39-CCBD33E93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E19E1-72C8-43E5-A6C0-9484C0E6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0D5A79-38D8-4D46-8445-B30EE209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22A712-21E3-474C-B42C-1153BD20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16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859F38-8446-4012-824A-5C71A3DE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B303D-DE51-4814-AE21-A68178016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34DB8B8-7A1C-402B-8880-C878BC1C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C7D8BC-2610-4DF6-8444-6958AE9B4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0508D9-A96A-42FD-8391-764879B8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EE50E3C-20C3-47A9-86A1-4DAF55ED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21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C45545-82F6-4A1B-8116-29F58531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85828FC-E390-4644-8C91-B604A23C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68DE8C-8B7E-43FE-A49B-A021E4636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814A8D-0A99-4BC1-880D-76E89C940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6E98759-116B-4F09-B15D-D9268187A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2DCD27-6FB6-4CE5-9FE9-725AFF38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CF0A475-0E75-43B2-A9F8-5A82573D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2A00EF1-29B6-4E12-B8CF-CA19EDDA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51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87E523-97A1-4875-AA6A-277B8A6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275799D-97A4-4DD3-85DA-DC52F010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12700B-59CD-4A45-9AFD-014DC115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D4AD904-FD98-42E3-A73C-F65C00E1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4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F3D4BB8-00BE-4A9F-A35D-5A4DF830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075BD91-6871-4D99-BC73-D9A22A91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377F96C-917B-42F0-BF70-E6CC03FD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3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13CA8C-709A-44CC-B07B-006253F5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5A16BB-A3D7-4747-B62D-36170943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B6D5078-B59D-4B5A-8669-796A1F22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AADC74-54A1-4579-A088-CA880360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19CD75-A4FA-4DB8-853C-DB0CC6A2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5029E1-B4D2-44CD-BD73-9541F6E4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935FD5-A9DB-4F37-BD6C-F31FBD80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0150F5D-D8F8-4FB7-9EDC-DB612B968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C14FD5-B250-4D25-99D2-AE4CC6683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3EA84-75FD-4009-9781-F7297AE3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1758BE-9FB6-41BE-A274-6F2D4302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D9CD97-04F4-4AEC-8F75-560469D4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62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B94939-0F6E-4C7A-A8D9-2C3A8639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8932064-1E68-4C04-A6F5-FB713C07C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8C2F12-DCC6-4DA8-94B7-EDCFF6E0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A2E1B0-732F-4E3E-AD53-64A98035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B9782F-2928-4006-9610-456B1EE4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3F69283-0E13-4EA1-9DA0-5A90CFD17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451F6F-F670-44B9-8010-9752EDA20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79A20E-BFFF-4764-B998-8B6945EF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0303C6-287B-4533-AA4F-95438540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FD74EB-8212-4F0F-85DA-38C6D416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53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D8CC9C-C95B-43D2-B0B2-13AEF35EA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C54784E-1D73-4474-8FE5-EB15D2195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07F2F-41EE-4073-89E0-2A6EA3FB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4F587A-D4A9-468A-9BB0-DC9DDC2E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851534-522E-41F4-9F81-82498058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32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099164-EF8F-4F6A-A22A-0787D4F8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679E77-CC23-4E09-89E8-E5B0CC1AF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534F33-B013-49EA-9DF0-F1C2447D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B2AF31-FC5D-4EA8-A935-5E4E75F1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0CD28D-8AC3-4483-81F3-10A52585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88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AE949-218C-44FD-9BCF-5F8B6348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0596F9-B316-4C45-BF39-CCBD33E93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E19E1-72C8-43E5-A6C0-9484C0E6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0D5A79-38D8-4D46-8445-B30EE209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22A712-21E3-474C-B42C-1153BD20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45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859F38-8446-4012-824A-5C71A3DE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B303D-DE51-4814-AE21-A68178016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34DB8B8-7A1C-402B-8880-C878BC1C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C7D8BC-2610-4DF6-8444-6958AE9B4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0508D9-A96A-42FD-8391-764879B8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EE50E3C-20C3-47A9-86A1-4DAF55ED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67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C45545-82F6-4A1B-8116-29F58531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85828FC-E390-4644-8C91-B604A23C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68DE8C-8B7E-43FE-A49B-A021E4636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814A8D-0A99-4BC1-880D-76E89C940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6E98759-116B-4F09-B15D-D9268187A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2DCD27-6FB6-4CE5-9FE9-725AFF38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CF0A475-0E75-43B2-A9F8-5A82573D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2A00EF1-29B6-4E12-B8CF-CA19EDDA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87E523-97A1-4875-AA6A-277B8A6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275799D-97A4-4DD3-85DA-DC52F010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12700B-59CD-4A45-9AFD-014DC115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D4AD904-FD98-42E3-A73C-F65C00E1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43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F3D4BB8-00BE-4A9F-A35D-5A4DF830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075BD91-6871-4D99-BC73-D9A22A91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377F96C-917B-42F0-BF70-E6CC03FD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87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13CA8C-709A-44CC-B07B-006253F5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5A16BB-A3D7-4747-B62D-36170943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B6D5078-B59D-4B5A-8669-796A1F22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AADC74-54A1-4579-A088-CA880360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19CD75-A4FA-4DB8-853C-DB0CC6A2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5029E1-B4D2-44CD-BD73-9541F6E4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32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935FD5-A9DB-4F37-BD6C-F31FBD80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0150F5D-D8F8-4FB7-9EDC-DB612B968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C14FD5-B250-4D25-99D2-AE4CC6683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3EA84-75FD-4009-9781-F7297AE3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1758BE-9FB6-41BE-A274-6F2D4302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D9CD97-04F4-4AEC-8F75-560469D4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48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B94939-0F6E-4C7A-A8D9-2C3A8639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8932064-1E68-4C04-A6F5-FB713C07C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8C2F12-DCC6-4DA8-94B7-EDCFF6E0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A2E1B0-732F-4E3E-AD53-64A98035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B9782F-2928-4006-9610-456B1EE4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40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3F69283-0E13-4EA1-9DA0-5A90CFD17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451F6F-F670-44B9-8010-9752EDA20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79A20E-BFFF-4764-B998-8B6945EF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0303C6-287B-4533-AA4F-95438540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FD74EB-8212-4F0F-85DA-38C6D416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97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D8CC9C-C95B-43D2-B0B2-13AEF35EA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C54784E-1D73-4474-8FE5-EB15D2195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07F2F-41EE-4073-89E0-2A6EA3FB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4F587A-D4A9-468A-9BB0-DC9DDC2E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851534-522E-41F4-9F81-82498058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75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099164-EF8F-4F6A-A22A-0787D4F8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679E77-CC23-4E09-89E8-E5B0CC1AF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534F33-B013-49EA-9DF0-F1C2447D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B2AF31-FC5D-4EA8-A935-5E4E75F1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0CD28D-8AC3-4483-81F3-10A52585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86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AE949-218C-44FD-9BCF-5F8B6348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0596F9-B316-4C45-BF39-CCBD33E93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E19E1-72C8-43E5-A6C0-9484C0E6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0D5A79-38D8-4D46-8445-B30EE209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22A712-21E3-474C-B42C-1153BD20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83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859F38-8446-4012-824A-5C71A3DE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B303D-DE51-4814-AE21-A68178016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34DB8B8-7A1C-402B-8880-C878BC1C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C7D8BC-2610-4DF6-8444-6958AE9B4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0508D9-A96A-42FD-8391-764879B8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EE50E3C-20C3-47A9-86A1-4DAF55ED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0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C45545-82F6-4A1B-8116-29F58531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85828FC-E390-4644-8C91-B604A23C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68DE8C-8B7E-43FE-A49B-A021E4636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814A8D-0A99-4BC1-880D-76E89C940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6E98759-116B-4F09-B15D-D9268187A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2DCD27-6FB6-4CE5-9FE9-725AFF38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CF0A475-0E75-43B2-A9F8-5A82573D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2A00EF1-29B6-4E12-B8CF-CA19EDDA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55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87E523-97A1-4875-AA6A-277B8A6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275799D-97A4-4DD3-85DA-DC52F010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12700B-59CD-4A45-9AFD-014DC115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D4AD904-FD98-42E3-A73C-F65C00E1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559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F3D4BB8-00BE-4A9F-A35D-5A4DF830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075BD91-6871-4D99-BC73-D9A22A91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377F96C-917B-42F0-BF70-E6CC03FD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95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13CA8C-709A-44CC-B07B-006253F5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5A16BB-A3D7-4747-B62D-36170943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B6D5078-B59D-4B5A-8669-796A1F22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AADC74-54A1-4579-A088-CA880360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19CD75-A4FA-4DB8-853C-DB0CC6A2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5029E1-B4D2-44CD-BD73-9541F6E4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908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935FD5-A9DB-4F37-BD6C-F31FBD80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0150F5D-D8F8-4FB7-9EDC-DB612B968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C14FD5-B250-4D25-99D2-AE4CC6683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3EA84-75FD-4009-9781-F7297AE3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1758BE-9FB6-41BE-A274-6F2D4302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D9CD97-04F4-4AEC-8F75-560469D4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27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B94939-0F6E-4C7A-A8D9-2C3A8639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8932064-1E68-4C04-A6F5-FB713C07C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8C2F12-DCC6-4DA8-94B7-EDCFF6E0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A2E1B0-732F-4E3E-AD53-64A98035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B9782F-2928-4006-9610-456B1EE4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96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3F69283-0E13-4EA1-9DA0-5A90CFD17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451F6F-F670-44B9-8010-9752EDA20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79A20E-BFFF-4764-B998-8B6945EF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0303C6-287B-4533-AA4F-95438540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FD74EB-8212-4F0F-85DA-38C6D416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0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35C23A-96E5-4FA2-814D-EC028296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CF1C30-DA95-4DDA-99B0-1AD15DCD1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B13F65-6E58-4E03-AE97-97E59B4EC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8FDFE0-A049-4916-B910-8BAD8CDE1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381FD7-292E-42D2-B4A0-DDA208BD3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5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35C23A-96E5-4FA2-814D-EC028296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CF1C30-DA95-4DDA-99B0-1AD15DCD1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B13F65-6E58-4E03-AE97-97E59B4EC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8FDFE0-A049-4916-B910-8BAD8CDE1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381FD7-292E-42D2-B4A0-DDA208BD3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0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35C23A-96E5-4FA2-814D-EC028296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CF1C30-DA95-4DDA-99B0-1AD15DCD1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B13F65-6E58-4E03-AE97-97E59B4EC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8FDFE0-A049-4916-B910-8BAD8CDE1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381FD7-292E-42D2-B4A0-DDA208BD3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2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35C23A-96E5-4FA2-814D-EC028296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CF1C30-DA95-4DDA-99B0-1AD15DCD1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B13F65-6E58-4E03-AE97-97E59B4EC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0DBD1-70A8-4925-AE0E-50974C6B3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8FDFE0-A049-4916-B910-8BAD8CDE1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381FD7-292E-42D2-B4A0-DDA208BD3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9FE47-B2AB-4CC4-B660-B7EACD36F6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2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3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7" name="Рисунок 6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35291" y="114040"/>
              <a:ext cx="39305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15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156" y="2170176"/>
            <a:ext cx="8001000" cy="196955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и проведение контрольных работ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9-х классах 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2021 учебном году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376" y="5572940"/>
            <a:ext cx="6261004" cy="959665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74261" y="242128"/>
            <a:ext cx="7762119" cy="8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879919"/>
              </p:ext>
            </p:extLst>
          </p:nvPr>
        </p:nvGraphicFramePr>
        <p:xfrm>
          <a:off x="76202" y="879046"/>
          <a:ext cx="8912567" cy="514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611560" y="188640"/>
            <a:ext cx="8229600" cy="50708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4800" b="1" dirty="0" smtClean="0">
                <a:solidFill>
                  <a:srgbClr val="7030A0"/>
                </a:solidFill>
              </a:rPr>
              <a:t>Обеспечение готовности ОО</a:t>
            </a:r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1268628" y="3113903"/>
            <a:ext cx="2463114" cy="14122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5720" rIns="457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позднее, чем за сутки</a:t>
            </a:r>
          </a:p>
        </p:txBody>
      </p:sp>
      <p:grpSp>
        <p:nvGrpSpPr>
          <p:cNvPr id="2" name="Группа 7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9" name="Рисунок 8" descr="Верхний колонтитул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35292" y="114040"/>
              <a:ext cx="39305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15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759170" y="110067"/>
            <a:ext cx="8229600" cy="50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Ответственный организатор  ОО обеспечивает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48267" y="110067"/>
            <a:ext cx="7442200" cy="81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12986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!</a:t>
            </a:r>
            <a:r>
              <a:rPr lang="ru-RU" sz="2000" b="1" dirty="0" smtClean="0">
                <a:solidFill>
                  <a:srgbClr val="C00000"/>
                </a:solidFill>
              </a:rPr>
              <a:t> Автоматическая рассадка участников не предусмотрена.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971340"/>
              </p:ext>
            </p:extLst>
          </p:nvPr>
        </p:nvGraphicFramePr>
        <p:xfrm>
          <a:off x="-1260648" y="1084881"/>
          <a:ext cx="10404648" cy="577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611560" y="260648"/>
            <a:ext cx="8229600" cy="50708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4800" b="1" dirty="0" smtClean="0">
                <a:solidFill>
                  <a:srgbClr val="002060"/>
                </a:solidFill>
              </a:rPr>
              <a:t>Обеспечение готовности ОО</a:t>
            </a:r>
          </a:p>
        </p:txBody>
      </p:sp>
      <p:grpSp>
        <p:nvGrpSpPr>
          <p:cNvPr id="2" name="Группа 7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9" name="Рисунок 8" descr="Верхний колонтитул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35292" y="114040"/>
              <a:ext cx="39305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15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" name="Скругленный прямоугольник 4"/>
          <p:cNvSpPr/>
          <p:nvPr/>
        </p:nvSpPr>
        <p:spPr>
          <a:xfrm>
            <a:off x="1187450" y="3716338"/>
            <a:ext cx="2160184" cy="14414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5720" rIns="457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позднее, чем за сутки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844993" y="384489"/>
            <a:ext cx="8229600" cy="50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Технический специалист обеспечивает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48267" y="110067"/>
            <a:ext cx="7442200" cy="81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6" name="Рисунок 15" descr="Верхний колонтитул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35292" y="114040"/>
              <a:ext cx="39305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15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590709" y="743492"/>
            <a:ext cx="8484973" cy="4727293"/>
          </a:xfrm>
          <a:prstGeom prst="roundRect">
            <a:avLst>
              <a:gd name="adj" fmla="val 5409"/>
            </a:avLst>
          </a:prstGeom>
          <a:solidFill>
            <a:schemeClr val="bg1"/>
          </a:solidFill>
          <a:ln w="57150" cmpd="thickThin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 b="1" dirty="0" smtClean="0">
              <a:solidFill>
                <a:srgbClr val="1031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 smtClean="0">
                <a:solidFill>
                  <a:srgbClr val="103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</a:t>
            </a: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 smtClean="0">
                <a:solidFill>
                  <a:srgbClr val="103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ЯЗЫКИ</a:t>
            </a: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 b="1" dirty="0" smtClean="0">
              <a:solidFill>
                <a:srgbClr val="1031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 b="1" dirty="0" smtClean="0">
              <a:solidFill>
                <a:srgbClr val="1031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 b="1" dirty="0" smtClean="0">
              <a:solidFill>
                <a:srgbClr val="1031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 dirty="0" smtClean="0">
              <a:solidFill>
                <a:srgbClr val="1031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 b="1" dirty="0" smtClean="0">
              <a:solidFill>
                <a:srgbClr val="1031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 b="1" dirty="0" smtClean="0">
              <a:solidFill>
                <a:srgbClr val="1031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 smtClean="0">
                <a:solidFill>
                  <a:srgbClr val="103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 smtClean="0">
                <a:solidFill>
                  <a:srgbClr val="103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ИКТ</a:t>
            </a: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 b="1" dirty="0" smtClean="0">
              <a:solidFill>
                <a:srgbClr val="1031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 b="1" dirty="0" smtClean="0">
              <a:solidFill>
                <a:srgbClr val="1031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 b="1" dirty="0" smtClean="0">
              <a:solidFill>
                <a:srgbClr val="1031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633" b="1" dirty="0" smtClean="0">
              <a:solidFill>
                <a:srgbClr val="1031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 smtClean="0">
                <a:solidFill>
                  <a:srgbClr val="1031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2000" dirty="0">
              <a:solidFill>
                <a:srgbClr val="1031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flipV="1">
            <a:off x="1640363" y="361"/>
            <a:ext cx="5805607" cy="629091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6000"/>
              </a:lnSpc>
              <a:buClr>
                <a:srgbClr val="000000"/>
              </a:buClr>
              <a:buSzPct val="100000"/>
              <a:defRPr/>
            </a:pPr>
            <a:endParaRPr lang="ru-RU" sz="1633" dirty="0"/>
          </a:p>
        </p:txBody>
      </p:sp>
      <p:sp>
        <p:nvSpPr>
          <p:cNvPr id="77832" name="Прямоугольник 7"/>
          <p:cNvSpPr>
            <a:spLocks noChangeArrowheads="1"/>
          </p:cNvSpPr>
          <p:nvPr/>
        </p:nvSpPr>
        <p:spPr bwMode="auto">
          <a:xfrm>
            <a:off x="871258" y="163081"/>
            <a:ext cx="6939887" cy="56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Подготовка аудиторий в </a:t>
            </a:r>
            <a:r>
              <a:rPr lang="ru-RU" altLang="ru-RU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</a:t>
            </a:r>
            <a:endParaRPr lang="ru-RU" altLang="ru-RU" sz="3200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3" name="Text Box 1"/>
          <p:cNvSpPr txBox="1">
            <a:spLocks noChangeArrowheads="1"/>
          </p:cNvSpPr>
          <p:nvPr/>
        </p:nvSpPr>
        <p:spPr bwMode="auto">
          <a:xfrm>
            <a:off x="2767914" y="834121"/>
            <a:ext cx="2975003" cy="463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/>
          <a:lstStyle>
            <a:lvl1pPr marL="285750" indent="-285750"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1"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    </a:t>
            </a:r>
            <a:r>
              <a:rPr kumimoji="1"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воспроизведения </a:t>
            </a:r>
            <a:endParaRPr kumimoji="1"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1"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аудиозаписи</a:t>
            </a: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1" lang="ru-RU" altLang="ru-RU" sz="16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1" lang="ru-RU" altLang="ru-RU" sz="16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1" lang="ru-RU" altLang="ru-RU" sz="16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1" lang="ru-RU" altLang="ru-RU" sz="16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ru-RU" altLang="ru-RU" sz="16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lnSpc>
                <a:spcPct val="96000"/>
              </a:lnSpc>
              <a:buClr>
                <a:srgbClr val="000000"/>
              </a:buClr>
              <a:buSzPct val="100000"/>
            </a:pPr>
            <a:r>
              <a:rPr kumimoji="1"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</a:t>
            </a:r>
            <a:endParaRPr kumimoji="1"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1"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техника</a:t>
            </a:r>
            <a:endParaRPr kumimoji="1"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1"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1"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1"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fontAlgn="ctr" hangingPunct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1"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Тексты худ. произведений </a:t>
            </a:r>
            <a:r>
              <a:rPr kumimoji="1"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сборники лирики</a:t>
            </a:r>
            <a:endParaRPr kumimoji="1"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компьют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2918" y="2715302"/>
            <a:ext cx="2878363" cy="147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69028" y="5694617"/>
            <a:ext cx="8567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КР-9 по химии и физике не предусматривает выполнение экспериментов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53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5D0BD0-07C9-4A7C-B126-445B77AE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sz="135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3000" b="1" dirty="0">
                <a:latin typeface="Century Gothic" panose="020B0502020202020204" pitchFamily="34" charset="0"/>
              </a:rPr>
              <a:t>Технологии проведения КР-9 </a:t>
            </a:r>
            <a:endParaRPr lang="ru-RU" sz="3000" dirty="0"/>
          </a:p>
        </p:txBody>
      </p:sp>
      <p:sp>
        <p:nvSpPr>
          <p:cNvPr id="17" name="Объект 16">
            <a:extLst>
              <a:ext uri="{FF2B5EF4-FFF2-40B4-BE49-F238E27FC236}">
                <a16:creationId xmlns="" xmlns:a16="http://schemas.microsoft.com/office/drawing/2014/main" id="{6F6612A8-CED1-4978-A8BD-B230166FD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b="1" dirty="0">
                <a:latin typeface="Century Gothic" panose="020B0502020202020204" pitchFamily="34" charset="0"/>
                <a:ea typeface="+mj-ea"/>
                <a:cs typeface="+mj-cs"/>
              </a:rPr>
              <a:t>КИМ</a:t>
            </a:r>
          </a:p>
          <a:p>
            <a:pPr marL="0" indent="0" algn="ctr">
              <a:buNone/>
            </a:pPr>
            <a:endParaRPr lang="ru-RU" b="1" dirty="0">
              <a:latin typeface="Century Gothic" panose="020B0502020202020204" pitchFamily="34" charset="0"/>
              <a:ea typeface="+mj-ea"/>
              <a:cs typeface="+mj-cs"/>
            </a:endParaRPr>
          </a:p>
          <a:p>
            <a:r>
              <a:rPr lang="ru-RU" sz="1800" dirty="0">
                <a:latin typeface="Century Gothic" panose="020B0502020202020204" pitchFamily="34" charset="0"/>
              </a:rPr>
              <a:t>Более 1 варианта на предмет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Предоставляется в </a:t>
            </a:r>
            <a:r>
              <a:rPr lang="ru-RU" sz="1800" dirty="0" err="1">
                <a:latin typeface="Century Gothic" panose="020B0502020202020204" pitchFamily="34" charset="0"/>
              </a:rPr>
              <a:t>запароленном</a:t>
            </a:r>
            <a:r>
              <a:rPr lang="ru-RU" sz="1800" dirty="0">
                <a:latin typeface="Century Gothic" panose="020B0502020202020204" pitchFamily="34" charset="0"/>
              </a:rPr>
              <a:t> виде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Пароль – в день экзамена* за 1 час 30 минут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917EF5-86C2-4A22-932E-8452A9437CAC}"/>
              </a:ext>
            </a:extLst>
          </p:cNvPr>
          <p:cNvSpPr/>
          <p:nvPr/>
        </p:nvSpPr>
        <p:spPr>
          <a:xfrm>
            <a:off x="1620078" y="4326007"/>
            <a:ext cx="2305879" cy="65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9" name="Объект 18">
            <a:extLst>
              <a:ext uri="{FF2B5EF4-FFF2-40B4-BE49-F238E27FC236}">
                <a16:creationId xmlns="" xmlns:a16="http://schemas.microsoft.com/office/drawing/2014/main" id="{804407C5-AD09-4082-8B20-7010CAB6D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Century Gothic" panose="020B0502020202020204" pitchFamily="34" charset="0"/>
                <a:ea typeface="+mj-ea"/>
                <a:cs typeface="+mj-cs"/>
              </a:rPr>
              <a:t>Бланковая технология ФЦТ (по аналогии с ОГЭ) </a:t>
            </a:r>
          </a:p>
          <a:p>
            <a:pPr marL="0" indent="0" algn="ctr">
              <a:buNone/>
            </a:pPr>
            <a:endParaRPr lang="ru-RU" sz="1350" dirty="0">
              <a:latin typeface="Century Gothic" panose="020B0502020202020204" pitchFamily="34" charset="0"/>
            </a:endParaRPr>
          </a:p>
          <a:p>
            <a:r>
              <a:rPr lang="ru-RU" sz="1800" dirty="0">
                <a:latin typeface="Century Gothic" panose="020B0502020202020204" pitchFamily="34" charset="0"/>
              </a:rPr>
              <a:t>Проверка на уровне ОО (без сканирования бланков №2) </a:t>
            </a:r>
          </a:p>
          <a:p>
            <a:pPr marL="0" indent="0">
              <a:buNone/>
            </a:pPr>
            <a:endParaRPr lang="ru-RU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442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E331642-3E9A-4EA6-82E3-6456BBE13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761" y="1476468"/>
            <a:ext cx="1225177" cy="1747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8664211-241E-4075-833B-C30C0C510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520" y="1650709"/>
            <a:ext cx="1242661" cy="1778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8ABE95-E262-4738-8DF1-EA0528F9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7879"/>
            <a:ext cx="7886700" cy="438589"/>
          </a:xfrm>
        </p:spPr>
        <p:txBody>
          <a:bodyPr>
            <a:normAutofit fontScale="90000"/>
          </a:bodyPr>
          <a:lstStyle/>
          <a:p>
            <a:r>
              <a:rPr lang="ru-RU" sz="1350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sz="135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3000" b="1" dirty="0">
                <a:latin typeface="Century Gothic" panose="020B0502020202020204" pitchFamily="34" charset="0"/>
              </a:rPr>
              <a:t>Подготовка</a:t>
            </a:r>
            <a:r>
              <a:rPr lang="ru-RU" sz="2325" b="1" dirty="0">
                <a:latin typeface="Century Gothic" panose="020B0502020202020204" pitchFamily="34" charset="0"/>
              </a:rPr>
              <a:t> к КР-9. Печать материалов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333C7FC-7F6F-4796-80F7-C4A4055D4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727100"/>
            <a:ext cx="4424963" cy="994461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РЦОИ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Печать бланков заблаговременно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CEDB9F9-C05B-4D81-B9A9-898C0CC83E4F}"/>
              </a:ext>
            </a:extLst>
          </p:cNvPr>
          <p:cNvSpPr txBox="1">
            <a:spLocks/>
          </p:cNvSpPr>
          <p:nvPr/>
        </p:nvSpPr>
        <p:spPr>
          <a:xfrm>
            <a:off x="688575" y="3058750"/>
            <a:ext cx="4424963" cy="237937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850" b="1" dirty="0">
                <a:solidFill>
                  <a:srgbClr val="000000"/>
                </a:solidFill>
                <a:cs typeface="Calibri" panose="020F0502020204030204" pitchFamily="34" charset="0"/>
              </a:rPr>
              <a:t>ОО</a:t>
            </a:r>
            <a:endParaRPr lang="ru-RU" sz="1350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ru-RU" sz="2175" dirty="0">
                <a:solidFill>
                  <a:prstClr val="black"/>
                </a:solidFill>
                <a:latin typeface="Century Gothic" panose="020B0502020202020204" pitchFamily="34" charset="0"/>
              </a:rPr>
              <a:t>Печать КИМ контрольных работ в ОО в день проведения КР-9.  </a:t>
            </a:r>
          </a:p>
          <a:p>
            <a:r>
              <a:rPr lang="ru-RU" sz="2175" dirty="0">
                <a:solidFill>
                  <a:prstClr val="black"/>
                </a:solidFill>
                <a:latin typeface="Century Gothic" panose="020B0502020202020204" pitchFamily="34" charset="0"/>
              </a:rPr>
              <a:t>Формирование комплекта КР-9 </a:t>
            </a:r>
          </a:p>
          <a:p>
            <a:pPr marL="0" indent="0">
              <a:buNone/>
            </a:pPr>
            <a:endParaRPr lang="ru-RU" sz="2100" dirty="0">
              <a:solidFill>
                <a:prstClr val="black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E70984D-E35C-49DB-87F6-A9B4A41D1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114" y="1942545"/>
            <a:ext cx="1242661" cy="1747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Эмблема | Российский Красный Крест">
            <a:extLst>
              <a:ext uri="{FF2B5EF4-FFF2-40B4-BE49-F238E27FC236}">
                <a16:creationId xmlns="" xmlns:a16="http://schemas.microsoft.com/office/drawing/2014/main" id="{79FD45F1-22B6-445C-B176-A56F157F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13" y="3895078"/>
            <a:ext cx="965447" cy="9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C457CF9-0A65-43B0-BAAE-D77EA0A9E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199" y="4238452"/>
            <a:ext cx="1979477" cy="1379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333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5FC1C1-E611-43F8-96F2-9A32BD43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BFF36A-5FFC-45CA-8FB8-45657563D7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5B6612F-3ACA-411F-BD11-6BD3B4EC40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AFF25B2-8BF7-4B6B-A975-6E31FAE2B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" y="138223"/>
            <a:ext cx="9137741" cy="58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5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E75F9D-49DE-480C-A80F-C8907102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3F123C-50B0-451E-9DDA-9551D4CEF5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087625-D960-450C-BF8F-98B89699E2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DF9F944-962F-499A-8418-4BF1DD915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" y="106326"/>
            <a:ext cx="9124659" cy="58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431" y="2991174"/>
            <a:ext cx="7795647" cy="3489064"/>
            <a:chOff x="852366" y="3523906"/>
            <a:chExt cx="9587033" cy="319417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366" y="3523906"/>
              <a:ext cx="9587033" cy="31941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739" y="3823080"/>
              <a:ext cx="1349883" cy="13498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811" y="5388774"/>
              <a:ext cx="2088261" cy="5527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52647" y="4039044"/>
              <a:ext cx="561581" cy="187223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7275" y="69934"/>
            <a:ext cx="7373803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b="1" spc="-64" dirty="0">
                <a:solidFill>
                  <a:srgbClr val="C00000"/>
                </a:solidFill>
                <a:latin typeface="Cambria" panose="02040503050406030204" pitchFamily="18" charset="0"/>
              </a:rPr>
              <a:t>Под</a:t>
            </a:r>
            <a:r>
              <a:rPr b="1" spc="-53" dirty="0">
                <a:solidFill>
                  <a:srgbClr val="C00000"/>
                </a:solidFill>
                <a:latin typeface="Cambria" panose="02040503050406030204" pitchFamily="18" charset="0"/>
              </a:rPr>
              <a:t>г</a:t>
            </a:r>
            <a:r>
              <a:rPr b="1" spc="-8" dirty="0">
                <a:solidFill>
                  <a:srgbClr val="C00000"/>
                </a:solidFill>
                <a:latin typeface="Cambria" panose="02040503050406030204" pitchFamily="18" charset="0"/>
              </a:rPr>
              <a:t>от</a:t>
            </a:r>
            <a:r>
              <a:rPr b="1" spc="-19" dirty="0">
                <a:solidFill>
                  <a:srgbClr val="C00000"/>
                </a:solidFill>
                <a:latin typeface="Cambria" panose="02040503050406030204" pitchFamily="18" charset="0"/>
              </a:rPr>
              <a:t>о</a:t>
            </a:r>
            <a:r>
              <a:rPr b="1" spc="-68" dirty="0">
                <a:solidFill>
                  <a:srgbClr val="C00000"/>
                </a:solidFill>
                <a:latin typeface="Cambria" panose="02040503050406030204" pitchFamily="18" charset="0"/>
              </a:rPr>
              <a:t>вка</a:t>
            </a:r>
            <a:r>
              <a:rPr b="1" spc="-124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b="1" spc="-135" dirty="0">
                <a:solidFill>
                  <a:srgbClr val="C00000"/>
                </a:solidFill>
                <a:latin typeface="Cambria" panose="02040503050406030204" pitchFamily="18" charset="0"/>
              </a:rPr>
              <a:t>к</a:t>
            </a:r>
            <a:r>
              <a:rPr b="1" spc="-113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b="1" spc="-86" dirty="0">
                <a:solidFill>
                  <a:srgbClr val="C00000"/>
                </a:solidFill>
                <a:latin typeface="Cambria" panose="02040503050406030204" pitchFamily="18" charset="0"/>
              </a:rPr>
              <a:t>КР</a:t>
            </a:r>
            <a:r>
              <a:rPr b="1" spc="-191" dirty="0">
                <a:solidFill>
                  <a:srgbClr val="C00000"/>
                </a:solidFill>
                <a:latin typeface="Cambria" panose="02040503050406030204" pitchFamily="18" charset="0"/>
              </a:rPr>
              <a:t>-</a:t>
            </a:r>
            <a:r>
              <a:rPr b="1" spc="-124" dirty="0">
                <a:solidFill>
                  <a:srgbClr val="C00000"/>
                </a:solidFill>
                <a:latin typeface="Cambria" panose="02040503050406030204" pitchFamily="18" charset="0"/>
              </a:rPr>
              <a:t>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8163" y="649888"/>
            <a:ext cx="7294116" cy="2106346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9525" algn="ctr">
              <a:spcBef>
                <a:spcPts val="525"/>
              </a:spcBef>
            </a:pPr>
            <a:r>
              <a:rPr lang="ru-RU" sz="2400" spc="-79" dirty="0" smtClean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 бланков ответов №1 и №2 , заполняемые автоматически при печати бланков</a:t>
            </a:r>
            <a:r>
              <a:rPr sz="2400" spc="-79" dirty="0" smtClean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6770" indent="-474821">
              <a:spcBef>
                <a:spcPts val="450"/>
              </a:spcBef>
              <a:buAutoNum type="arabicPeriod"/>
              <a:tabLst>
                <a:tab pos="826770" algn="l"/>
                <a:tab pos="827246" algn="l"/>
              </a:tabLst>
            </a:pPr>
            <a:r>
              <a:rPr sz="2400" spc="-34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sz="2400" spc="-116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3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sz="2400" spc="-41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sz="2400" spc="-53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spc="30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6770" indent="-474821">
              <a:spcBef>
                <a:spcPts val="450"/>
              </a:spcBef>
              <a:buAutoNum type="arabicPeriod"/>
              <a:tabLst>
                <a:tab pos="826770" algn="l"/>
                <a:tab pos="827246" algn="l"/>
              </a:tabLst>
            </a:pPr>
            <a:r>
              <a:rPr sz="2400" spc="30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</a:t>
            </a:r>
            <a:r>
              <a:rPr sz="2400" spc="26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spc="-139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1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spc="3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spc="-8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sz="2400" u="heavy" spc="-26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400" u="heavy" spc="-8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дый</a:t>
            </a:r>
            <a:r>
              <a:rPr sz="2400" spc="-13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</a:t>
            </a:r>
            <a:r>
              <a:rPr sz="2400" spc="3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spc="-12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u="heavy" spc="1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sz="2400" u="heavy" spc="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u="heavy" spc="-3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400" spc="-1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</a:t>
            </a:r>
            <a:r>
              <a:rPr sz="2400" spc="-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анк!</a:t>
            </a:r>
            <a:r>
              <a:rPr sz="2400" spc="-127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6770" indent="-474821">
              <a:spcBef>
                <a:spcPts val="450"/>
              </a:spcBef>
              <a:buAutoNum type="arabicPeriod"/>
              <a:tabLst>
                <a:tab pos="826770" algn="l"/>
                <a:tab pos="827246" algn="l"/>
              </a:tabLst>
            </a:pPr>
            <a:r>
              <a:rPr sz="2400" spc="15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</a:t>
            </a:r>
            <a:r>
              <a:rPr sz="2400" spc="19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spc="-131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3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</a:t>
            </a:r>
            <a:r>
              <a:rPr sz="2400" spc="60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spc="30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127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1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</a:t>
            </a:r>
            <a:r>
              <a:rPr sz="2400" spc="-83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тветствует</a:t>
            </a:r>
            <a:r>
              <a:rPr sz="2400" spc="-120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3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sz="2400" spc="-45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sz="2400" spc="-38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400" spc="-11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2400" spc="-8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400" spc="-131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2117" y="4346543"/>
            <a:ext cx="486251" cy="22506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93345">
              <a:spcBef>
                <a:spcPts val="135"/>
              </a:spcBef>
              <a:tabLst>
                <a:tab pos="285274" algn="l"/>
              </a:tabLst>
            </a:pPr>
            <a:r>
              <a:rPr sz="1350" b="1" spc="-105" dirty="0">
                <a:solidFill>
                  <a:srgbClr val="FF0000"/>
                </a:solidFill>
                <a:latin typeface="Tahoma"/>
                <a:cs typeface="Tahoma"/>
              </a:rPr>
              <a:t>6	7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8529" y="5223152"/>
            <a:ext cx="1350169" cy="26305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4769" rIns="0" bIns="0" rtlCol="0">
            <a:spAutoFit/>
          </a:bodyPr>
          <a:lstStyle/>
          <a:p>
            <a:pPr marL="103346">
              <a:spcBef>
                <a:spcPts val="431"/>
              </a:spcBef>
              <a:tabLst>
                <a:tab pos="497681" algn="l"/>
                <a:tab pos="689610" algn="l"/>
                <a:tab pos="937260" algn="l"/>
                <a:tab pos="1129665" algn="l"/>
              </a:tabLst>
            </a:pPr>
            <a:r>
              <a:rPr sz="1350" b="1" spc="-105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sz="1350" b="1" spc="-1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350" b="1" spc="-105" dirty="0">
                <a:solidFill>
                  <a:srgbClr val="FF0000"/>
                </a:solidFill>
                <a:latin typeface="Tahoma"/>
                <a:cs typeface="Tahoma"/>
              </a:rPr>
              <a:t>9	0	5	2	1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5396" y="5208199"/>
            <a:ext cx="355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74106">
              <a:tabLst>
                <a:tab pos="2566034" algn="l"/>
                <a:tab pos="2808446" algn="l"/>
                <a:tab pos="3199448" algn="l"/>
              </a:tabLst>
            </a:pPr>
            <a:r>
              <a:rPr lang="ru-RU" b="1" spc="-105" dirty="0">
                <a:latin typeface="Tahoma"/>
                <a:cs typeface="Tahoma"/>
              </a:rPr>
              <a:t>0	3	</a:t>
            </a:r>
            <a:r>
              <a:rPr lang="ru-RU" b="1" spc="-169" dirty="0">
                <a:latin typeface="Tahoma"/>
                <a:cs typeface="Tahoma"/>
              </a:rPr>
              <a:t>Ф</a:t>
            </a:r>
            <a:r>
              <a:rPr lang="ru-RU" b="1" spc="-19" dirty="0">
                <a:latin typeface="Tahoma"/>
                <a:cs typeface="Tahoma"/>
              </a:rPr>
              <a:t> </a:t>
            </a:r>
            <a:r>
              <a:rPr lang="ru-RU" b="1" spc="-120" dirty="0" smtClean="0">
                <a:latin typeface="Tahoma"/>
                <a:cs typeface="Tahoma"/>
              </a:rPr>
              <a:t>И</a:t>
            </a:r>
            <a:r>
              <a:rPr lang="ru-RU" b="1" spc="-139" dirty="0" smtClean="0">
                <a:latin typeface="Tahoma"/>
                <a:cs typeface="Tahoma"/>
              </a:rPr>
              <a:t>З</a:t>
            </a:r>
            <a:endParaRPr lang="ru-R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344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2929" y="1412004"/>
            <a:ext cx="3728190" cy="54459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17781" y="5808802"/>
            <a:ext cx="16764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86" dirty="0">
                <a:solidFill>
                  <a:srgbClr val="888888"/>
                </a:solidFill>
                <a:latin typeface="Verdana"/>
                <a:cs typeface="Verdana"/>
              </a:rPr>
              <a:t>20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105" y="1778203"/>
            <a:ext cx="4990824" cy="3487493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483870" indent="-474345">
              <a:spcBef>
                <a:spcPts val="975"/>
              </a:spcBef>
              <a:buFont typeface="Wingdings"/>
              <a:buChar char=""/>
              <a:tabLst>
                <a:tab pos="483394" algn="l"/>
                <a:tab pos="483870" algn="l"/>
              </a:tabLst>
            </a:pPr>
            <a:r>
              <a:rPr sz="2800" spc="-79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</a:t>
            </a:r>
            <a:r>
              <a:rPr sz="2800" spc="-68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800" spc="-139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9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sz="2800" spc="-15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spc="-120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3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800" spc="-124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800" spc="-113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34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spc="-116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sz="2800" spc="-120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spc="11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-49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800" spc="-56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spc="-105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sz="2800" spc="-131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91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116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4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РЦОИ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870" indent="-474345">
              <a:spcBef>
                <a:spcPts val="900"/>
              </a:spcBef>
              <a:buFont typeface="Wingdings"/>
              <a:buChar char=""/>
              <a:tabLst>
                <a:tab pos="483394" algn="l"/>
                <a:tab pos="483870" algn="l"/>
              </a:tabLst>
            </a:pPr>
            <a:r>
              <a:rPr sz="2800" spc="-19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sz="2800" spc="-15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spc="-120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3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800" spc="-124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800" spc="-113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68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</a:t>
            </a:r>
            <a:r>
              <a:rPr sz="2800" spc="-120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spc="-124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1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sz="2800" spc="15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spc="-26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-23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spc="-127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</a:t>
            </a:r>
            <a:r>
              <a:rPr sz="2800" spc="-135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1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spc="4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spc="8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spc="-83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</a:t>
            </a:r>
            <a:r>
              <a:rPr sz="2800" spc="-11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113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69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spc="-113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sz="2800" spc="-127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870" indent="-474345">
              <a:spcBef>
                <a:spcPts val="900"/>
              </a:spcBef>
              <a:buFont typeface="Wingdings"/>
              <a:buChar char=""/>
              <a:tabLst>
                <a:tab pos="483394" algn="l"/>
                <a:tab pos="483870" algn="l"/>
              </a:tabLst>
            </a:pPr>
            <a:r>
              <a:rPr sz="2800" spc="34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</a:t>
            </a:r>
            <a:r>
              <a:rPr sz="2800" spc="38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56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щае</a:t>
            </a:r>
            <a:r>
              <a:rPr sz="2800" spc="30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spc="-30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sz="2800" spc="-135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" dirty="0" err="1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</a:t>
            </a:r>
            <a:r>
              <a:rPr sz="2800" spc="-131" dirty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9" dirty="0" smtClean="0">
                <a:solidFill>
                  <a:srgbClr val="00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ДБО</a:t>
            </a:r>
            <a:endParaRPr lang="ru-RU" sz="2800" spc="-19" dirty="0" smtClean="0">
              <a:solidFill>
                <a:srgbClr val="0051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>
              <a:spcBef>
                <a:spcPts val="900"/>
              </a:spcBef>
              <a:tabLst>
                <a:tab pos="483394" algn="l"/>
                <a:tab pos="483870" algn="l"/>
              </a:tabLst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1420" y="564440"/>
            <a:ext cx="7859698" cy="50206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3200" b="1" spc="-64" dirty="0">
                <a:solidFill>
                  <a:srgbClr val="C00000"/>
                </a:solidFill>
                <a:latin typeface="Cambria" panose="02040503050406030204" pitchFamily="18" charset="0"/>
              </a:rPr>
              <a:t>Под</a:t>
            </a:r>
            <a:r>
              <a:rPr sz="3200" b="1" spc="-53" dirty="0">
                <a:solidFill>
                  <a:srgbClr val="C00000"/>
                </a:solidFill>
                <a:latin typeface="Cambria" panose="02040503050406030204" pitchFamily="18" charset="0"/>
              </a:rPr>
              <a:t>г</a:t>
            </a:r>
            <a:r>
              <a:rPr sz="3200" b="1" spc="-8" dirty="0">
                <a:solidFill>
                  <a:srgbClr val="C00000"/>
                </a:solidFill>
                <a:latin typeface="Cambria" panose="02040503050406030204" pitchFamily="18" charset="0"/>
              </a:rPr>
              <a:t>от</a:t>
            </a:r>
            <a:r>
              <a:rPr sz="3200" b="1" spc="-19" dirty="0">
                <a:solidFill>
                  <a:srgbClr val="C00000"/>
                </a:solidFill>
                <a:latin typeface="Cambria" panose="02040503050406030204" pitchFamily="18" charset="0"/>
              </a:rPr>
              <a:t>о</a:t>
            </a:r>
            <a:r>
              <a:rPr sz="3200" b="1" spc="-68" dirty="0">
                <a:solidFill>
                  <a:srgbClr val="C00000"/>
                </a:solidFill>
                <a:latin typeface="Cambria" panose="02040503050406030204" pitchFamily="18" charset="0"/>
              </a:rPr>
              <a:t>вка</a:t>
            </a:r>
            <a:r>
              <a:rPr sz="3200" b="1" spc="-124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sz="3200" b="1" spc="-135" dirty="0">
                <a:solidFill>
                  <a:srgbClr val="C00000"/>
                </a:solidFill>
                <a:latin typeface="Cambria" panose="02040503050406030204" pitchFamily="18" charset="0"/>
              </a:rPr>
              <a:t>к</a:t>
            </a:r>
            <a:r>
              <a:rPr sz="3200" b="1" spc="-113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sz="3200" b="1" spc="-86" dirty="0">
                <a:solidFill>
                  <a:srgbClr val="C00000"/>
                </a:solidFill>
                <a:latin typeface="Cambria" panose="02040503050406030204" pitchFamily="18" charset="0"/>
              </a:rPr>
              <a:t>КР</a:t>
            </a:r>
            <a:r>
              <a:rPr sz="3200" b="1" spc="-191" dirty="0">
                <a:solidFill>
                  <a:srgbClr val="C00000"/>
                </a:solidFill>
                <a:latin typeface="Cambria" panose="02040503050406030204" pitchFamily="18" charset="0"/>
              </a:rPr>
              <a:t>-</a:t>
            </a:r>
            <a:r>
              <a:rPr sz="3200" b="1" spc="-165" dirty="0">
                <a:solidFill>
                  <a:srgbClr val="C00000"/>
                </a:solidFill>
                <a:latin typeface="Cambria" panose="02040503050406030204" pitchFamily="18" charset="0"/>
              </a:rPr>
              <a:t>9</a:t>
            </a:r>
            <a:r>
              <a:rPr sz="3200" b="1" spc="-94" dirty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  <a:r>
              <a:rPr sz="3200" b="1" spc="-12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sz="3200" b="1" spc="-79" dirty="0">
                <a:solidFill>
                  <a:srgbClr val="C00000"/>
                </a:solidFill>
                <a:latin typeface="Cambria" panose="02040503050406030204" pitchFamily="18" charset="0"/>
              </a:rPr>
              <a:t>Печат</a:t>
            </a:r>
            <a:r>
              <a:rPr sz="3200" b="1" spc="-68" dirty="0">
                <a:solidFill>
                  <a:srgbClr val="C00000"/>
                </a:solidFill>
                <a:latin typeface="Cambria" panose="02040503050406030204" pitchFamily="18" charset="0"/>
              </a:rPr>
              <a:t>ь</a:t>
            </a:r>
            <a:r>
              <a:rPr sz="3200" b="1" spc="-143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sz="3200" b="1" spc="79" dirty="0">
                <a:solidFill>
                  <a:srgbClr val="C00000"/>
                </a:solidFill>
                <a:latin typeface="Cambria" panose="02040503050406030204" pitchFamily="18" charset="0"/>
              </a:rPr>
              <a:t>мат</a:t>
            </a:r>
            <a:r>
              <a:rPr sz="3200" b="1" spc="83" dirty="0">
                <a:solidFill>
                  <a:srgbClr val="C00000"/>
                </a:solidFill>
                <a:latin typeface="Cambria" panose="02040503050406030204" pitchFamily="18" charset="0"/>
              </a:rPr>
              <a:t>е</a:t>
            </a:r>
            <a:r>
              <a:rPr sz="3200" b="1" spc="15" dirty="0">
                <a:solidFill>
                  <a:srgbClr val="C00000"/>
                </a:solidFill>
                <a:latin typeface="Cambria" panose="02040503050406030204" pitchFamily="18" charset="0"/>
              </a:rPr>
              <a:t>риа</a:t>
            </a:r>
            <a:r>
              <a:rPr sz="3200" b="1" spc="23" dirty="0">
                <a:solidFill>
                  <a:srgbClr val="C00000"/>
                </a:solidFill>
                <a:latin typeface="Cambria" panose="02040503050406030204" pitchFamily="18" charset="0"/>
              </a:rPr>
              <a:t>л</a:t>
            </a:r>
            <a:r>
              <a:rPr sz="3200" b="1" spc="-60" dirty="0">
                <a:solidFill>
                  <a:srgbClr val="C00000"/>
                </a:solidFill>
                <a:latin typeface="Cambria" panose="02040503050406030204" pitchFamily="18" charset="0"/>
              </a:rPr>
              <a:t>ов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930551" y="1497388"/>
            <a:ext cx="2890361" cy="792956"/>
            <a:chOff x="7907401" y="853516"/>
            <a:chExt cx="3853815" cy="10572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7401" y="853516"/>
              <a:ext cx="644474" cy="6073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541" y="1596783"/>
              <a:ext cx="997750" cy="2661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29339" y="920153"/>
              <a:ext cx="231876" cy="990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C0A896F-8646-4457-AE73-45B4AFE69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67" y="1087116"/>
            <a:ext cx="3451487" cy="4893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F65AEC2-2FEF-4AD7-9858-CAC8F4944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698" y="1130237"/>
            <a:ext cx="3451487" cy="4821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2C0454-8114-473C-89A9-5AE9C5491C41}"/>
              </a:ext>
            </a:extLst>
          </p:cNvPr>
          <p:cNvSpPr txBox="1"/>
          <p:nvPr/>
        </p:nvSpPr>
        <p:spPr>
          <a:xfrm>
            <a:off x="3595164" y="913164"/>
            <a:ext cx="2010793" cy="30008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prstClr val="black"/>
                </a:solidFill>
              </a:rPr>
              <a:t>Иностранный язык</a:t>
            </a:r>
          </a:p>
        </p:txBody>
      </p:sp>
    </p:spTree>
    <p:extLst>
      <p:ext uri="{BB962C8B-B14F-4D97-AF65-F5344CB8AC3E}">
        <p14:creationId xmlns:p14="http://schemas.microsoft.com/office/powerpoint/2010/main" val="413679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DA214B-540B-44B7-BE16-8DA2E4D9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Нормативная база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6F186D-9D6D-4729-BC1E-88C390BC7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ru-RU" dirty="0"/>
              <a:t>Приказ Министерства просвещения РФ № 104/306 от 16.03.2021 г. «Об особенностях проведения государственной итоговой аттестации по образовательным программам основного общего образования»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/>
              <a:t>Письмо Рособрнадзора № 04-17 от 25.03.2021 г.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/>
              <a:t>Приказ Министерства образования и науки РСО-А № 356 от 16.04.2021 г. «О проведении контрольных работ обучающихся 9-х классов образовательных организаций РСО-А в 2021 г.» </a:t>
            </a:r>
          </a:p>
          <a:p>
            <a:pPr marL="385763" indent="-385763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587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A2F8CDD-85AE-4D27-BCED-A5CE6BD1F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800" y="1022359"/>
            <a:ext cx="3513987" cy="4985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C6A7537-8CC5-42A7-898D-36DF43A59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3" y="1017495"/>
            <a:ext cx="3513987" cy="4969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B97361-E357-4AEA-BC90-AACB7A781FB6}"/>
              </a:ext>
            </a:extLst>
          </p:cNvPr>
          <p:cNvSpPr txBox="1"/>
          <p:nvPr/>
        </p:nvSpPr>
        <p:spPr>
          <a:xfrm>
            <a:off x="3253666" y="923809"/>
            <a:ext cx="2272684" cy="5078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prstClr val="black"/>
                </a:solidFill>
              </a:rPr>
              <a:t>Химия                   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974055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F1BA39-B173-439E-BA63-C6A95A33D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76" y="994076"/>
            <a:ext cx="3547082" cy="5006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EB840DB-5B15-4526-8591-86A83748C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543" y="1019508"/>
            <a:ext cx="3547082" cy="4981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121079-429D-478B-A5B2-E91871C9045E}"/>
              </a:ext>
            </a:extLst>
          </p:cNvPr>
          <p:cNvSpPr txBox="1"/>
          <p:nvPr/>
        </p:nvSpPr>
        <p:spPr>
          <a:xfrm>
            <a:off x="3313590" y="881008"/>
            <a:ext cx="2845294" cy="5078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prstClr val="black"/>
                </a:solidFill>
              </a:rPr>
              <a:t>Дополнительный бланк ответов №2</a:t>
            </a:r>
          </a:p>
        </p:txBody>
      </p:sp>
    </p:spTree>
    <p:extLst>
      <p:ext uri="{BB962C8B-B14F-4D97-AF65-F5344CB8AC3E}">
        <p14:creationId xmlns:p14="http://schemas.microsoft.com/office/powerpoint/2010/main" val="3253152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33" y="3843139"/>
            <a:ext cx="7879252" cy="2733433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7532169" y="4998805"/>
            <a:ext cx="340159" cy="461666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1517"/>
            <a:ext cx="7886700" cy="82824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Выдача дополнительного бланка №2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02320"/>
            <a:ext cx="6819254" cy="2823322"/>
          </a:xfrm>
          <a:prstGeom prst="rect">
            <a:avLst/>
          </a:prstGeom>
        </p:spPr>
      </p:pic>
      <p:sp>
        <p:nvSpPr>
          <p:cNvPr id="6" name="object 27"/>
          <p:cNvSpPr txBox="1"/>
          <p:nvPr/>
        </p:nvSpPr>
        <p:spPr>
          <a:xfrm>
            <a:off x="2619214" y="2311927"/>
            <a:ext cx="232474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5" dirty="0">
                <a:latin typeface="Verdana"/>
                <a:cs typeface="Verdana"/>
              </a:rPr>
              <a:t>9 7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8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0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2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0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1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3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7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9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6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2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4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80087" y="5337388"/>
            <a:ext cx="2603715" cy="12216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3817" y="5642669"/>
            <a:ext cx="2216256" cy="611127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2448732" y="2570972"/>
            <a:ext cx="1441341" cy="36828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32170" y="4998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230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D3FCD15-858E-4668-898F-2648CBD7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82" y="1064512"/>
            <a:ext cx="7886700" cy="378665"/>
          </a:xfrm>
        </p:spPr>
        <p:txBody>
          <a:bodyPr>
            <a:normAutofit fontScale="90000"/>
          </a:bodyPr>
          <a:lstStyle/>
          <a:p>
            <a:r>
              <a:rPr lang="ru-RU" sz="1350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sz="135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3000" b="1" dirty="0">
                <a:latin typeface="Century Gothic" panose="020B0502020202020204" pitchFamily="34" charset="0"/>
              </a:rPr>
              <a:t>Проверка контрольных работ </a:t>
            </a:r>
            <a:endParaRPr lang="ru-RU" sz="3000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775A009-82F4-467D-854D-822A462B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64" y="1793682"/>
            <a:ext cx="8066472" cy="1919958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13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latin typeface="Century Gothic" panose="020B0502020202020204" pitchFamily="34" charset="0"/>
              </a:rPr>
              <a:t>Учителями ОО </a:t>
            </a:r>
            <a:endParaRPr lang="ru-RU" sz="1800" dirty="0">
              <a:latin typeface="Century Gothic" panose="020B0502020202020204" pitchFamily="34" charset="0"/>
            </a:endParaRPr>
          </a:p>
          <a:p>
            <a:r>
              <a:rPr lang="ru-RU" sz="1800" dirty="0">
                <a:latin typeface="Century Gothic" panose="020B0502020202020204" pitchFamily="34" charset="0"/>
              </a:rPr>
              <a:t>Проверка работ на уровне ОО 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Заполнение баллов за задания с развернутым ответом (на бланке ответов №1) 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Передача бланков КР-9 в РЦОИ для обработки. 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Сканирование и обработка только бланков №1. 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6CE623C-2706-4C59-815D-CCF2C94A9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964" y="4023006"/>
            <a:ext cx="4221956" cy="1321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966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555000-FE52-4146-8755-FAF93E86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85071"/>
          </a:xfrm>
        </p:spPr>
        <p:txBody>
          <a:bodyPr>
            <a:noAutofit/>
          </a:bodyPr>
          <a:lstStyle/>
          <a:p>
            <a:r>
              <a:rPr lang="ru-RU" sz="2700" dirty="0"/>
              <a:t>Материалы КР-9, которые необходимо предоставить в РЦОИ: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647917-665D-4C76-821B-F780C88D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5938"/>
            <a:ext cx="7886700" cy="2057400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ru-RU" dirty="0"/>
              <a:t>Бланк ответов №1  (проверить </a:t>
            </a:r>
            <a:r>
              <a:rPr lang="ru-RU" dirty="0">
                <a:latin typeface="Century Gothic" panose="020B0502020202020204" pitchFamily="34" charset="0"/>
              </a:rPr>
              <a:t>заполнение баллов за задания с развернутым ответом!)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/>
              <a:t>Протокол проведения КР-9 в ОО</a:t>
            </a:r>
            <a:endParaRPr lang="ru-RU" dirty="0">
              <a:latin typeface="Century Gothic" panose="020B0502020202020204" pitchFamily="34" charset="0"/>
            </a:endParaRPr>
          </a:p>
          <a:p>
            <a:pPr marL="385763" indent="-385763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A90C432-04E6-4AFB-9983-EF5A2658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543" y="2868042"/>
            <a:ext cx="1964587" cy="2763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0C3E8C1-D37D-40B2-A2F3-DE574642B665}"/>
              </a:ext>
            </a:extLst>
          </p:cNvPr>
          <p:cNvSpPr/>
          <p:nvPr/>
        </p:nvSpPr>
        <p:spPr>
          <a:xfrm>
            <a:off x="6225466" y="4838885"/>
            <a:ext cx="972105" cy="319596"/>
          </a:xfrm>
          <a:prstGeom prst="rect">
            <a:avLst/>
          </a:prstGeom>
          <a:solidFill>
            <a:schemeClr val="l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42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5" name="Рисунок 14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35291" y="114040"/>
              <a:ext cx="39305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15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72434" y="5198076"/>
            <a:ext cx="6858000" cy="1055772"/>
          </a:xfrm>
        </p:spPr>
        <p:txBody>
          <a:bodyPr>
            <a:normAutofit/>
          </a:bodyPr>
          <a:lstStyle/>
          <a:p>
            <a:pPr algn="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33492" y="236576"/>
            <a:ext cx="7442200" cy="81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956" y="2112201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669430" y="4378753"/>
            <a:ext cx="6261004" cy="959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2" y="114040"/>
              <a:ext cx="39305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15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217" y="283317"/>
            <a:ext cx="8443783" cy="80803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Расписание КР-9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291" y="926755"/>
            <a:ext cx="8641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62786"/>
              </p:ext>
            </p:extLst>
          </p:nvPr>
        </p:nvGraphicFramePr>
        <p:xfrm>
          <a:off x="383059" y="1052296"/>
          <a:ext cx="8493724" cy="348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Документ" r:id="rId4" imgW="6469028" imgH="1240736" progId="Word.Document.12">
                  <p:embed/>
                </p:oleObj>
              </mc:Choice>
              <mc:Fallback>
                <p:oleObj name="Документ" r:id="rId4" imgW="6469028" imgH="1240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059" y="1052296"/>
                        <a:ext cx="8493724" cy="348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2129" y="3929911"/>
            <a:ext cx="81678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Резервные сроки проведения контрольных работ по соответствующим учебным предметам не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предусмотрены.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1" name="object 9"/>
          <p:cNvGrpSpPr/>
          <p:nvPr/>
        </p:nvGrpSpPr>
        <p:grpSpPr>
          <a:xfrm>
            <a:off x="551420" y="5314906"/>
            <a:ext cx="8446770" cy="985519"/>
            <a:chOff x="574001" y="5225160"/>
            <a:chExt cx="8446770" cy="985519"/>
          </a:xfrm>
        </p:grpSpPr>
        <p:sp>
          <p:nvSpPr>
            <p:cNvPr id="16" name="object 10"/>
            <p:cNvSpPr/>
            <p:nvPr/>
          </p:nvSpPr>
          <p:spPr>
            <a:xfrm>
              <a:off x="593051" y="5244210"/>
              <a:ext cx="8408670" cy="947419"/>
            </a:xfrm>
            <a:custGeom>
              <a:avLst/>
              <a:gdLst/>
              <a:ahLst/>
              <a:cxnLst/>
              <a:rect l="l" t="t" r="r" b="b"/>
              <a:pathLst>
                <a:path w="8408670" h="947420">
                  <a:moveTo>
                    <a:pt x="8368322" y="0"/>
                  </a:moveTo>
                  <a:lnTo>
                    <a:pt x="39700" y="0"/>
                  </a:lnTo>
                  <a:lnTo>
                    <a:pt x="24249" y="3119"/>
                  </a:lnTo>
                  <a:lnTo>
                    <a:pt x="11630" y="11620"/>
                  </a:lnTo>
                  <a:lnTo>
                    <a:pt x="3120" y="24217"/>
                  </a:lnTo>
                  <a:lnTo>
                    <a:pt x="0" y="39623"/>
                  </a:lnTo>
                  <a:lnTo>
                    <a:pt x="0" y="907351"/>
                  </a:lnTo>
                  <a:lnTo>
                    <a:pt x="3120" y="922800"/>
                  </a:lnTo>
                  <a:lnTo>
                    <a:pt x="11630" y="935415"/>
                  </a:lnTo>
                  <a:lnTo>
                    <a:pt x="24249" y="943920"/>
                  </a:lnTo>
                  <a:lnTo>
                    <a:pt x="39700" y="947038"/>
                  </a:lnTo>
                  <a:lnTo>
                    <a:pt x="8368322" y="947038"/>
                  </a:lnTo>
                  <a:lnTo>
                    <a:pt x="8383802" y="943920"/>
                  </a:lnTo>
                  <a:lnTo>
                    <a:pt x="8396436" y="935415"/>
                  </a:lnTo>
                  <a:lnTo>
                    <a:pt x="8404951" y="922800"/>
                  </a:lnTo>
                  <a:lnTo>
                    <a:pt x="8408073" y="907351"/>
                  </a:lnTo>
                  <a:lnTo>
                    <a:pt x="8408073" y="39623"/>
                  </a:lnTo>
                  <a:lnTo>
                    <a:pt x="8404951" y="24217"/>
                  </a:lnTo>
                  <a:lnTo>
                    <a:pt x="8396436" y="11620"/>
                  </a:lnTo>
                  <a:lnTo>
                    <a:pt x="8383802" y="3119"/>
                  </a:lnTo>
                  <a:lnTo>
                    <a:pt x="8368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/>
            <p:cNvSpPr/>
            <p:nvPr/>
          </p:nvSpPr>
          <p:spPr>
            <a:xfrm>
              <a:off x="593051" y="5244210"/>
              <a:ext cx="8408670" cy="947419"/>
            </a:xfrm>
            <a:custGeom>
              <a:avLst/>
              <a:gdLst/>
              <a:ahLst/>
              <a:cxnLst/>
              <a:rect l="l" t="t" r="r" b="b"/>
              <a:pathLst>
                <a:path w="8408670" h="947420">
                  <a:moveTo>
                    <a:pt x="0" y="39623"/>
                  </a:moveTo>
                  <a:lnTo>
                    <a:pt x="3120" y="24217"/>
                  </a:lnTo>
                  <a:lnTo>
                    <a:pt x="11630" y="11620"/>
                  </a:lnTo>
                  <a:lnTo>
                    <a:pt x="24249" y="3119"/>
                  </a:lnTo>
                  <a:lnTo>
                    <a:pt x="39700" y="0"/>
                  </a:lnTo>
                  <a:lnTo>
                    <a:pt x="8368322" y="0"/>
                  </a:lnTo>
                  <a:lnTo>
                    <a:pt x="8383802" y="3119"/>
                  </a:lnTo>
                  <a:lnTo>
                    <a:pt x="8396436" y="11620"/>
                  </a:lnTo>
                  <a:lnTo>
                    <a:pt x="8404951" y="24217"/>
                  </a:lnTo>
                  <a:lnTo>
                    <a:pt x="8408073" y="39623"/>
                  </a:lnTo>
                  <a:lnTo>
                    <a:pt x="8408073" y="907351"/>
                  </a:lnTo>
                  <a:lnTo>
                    <a:pt x="8404951" y="922800"/>
                  </a:lnTo>
                  <a:lnTo>
                    <a:pt x="8396436" y="935415"/>
                  </a:lnTo>
                  <a:lnTo>
                    <a:pt x="8383802" y="943920"/>
                  </a:lnTo>
                  <a:lnTo>
                    <a:pt x="8368322" y="947038"/>
                  </a:lnTo>
                  <a:lnTo>
                    <a:pt x="39700" y="947038"/>
                  </a:lnTo>
                  <a:lnTo>
                    <a:pt x="24249" y="943920"/>
                  </a:lnTo>
                  <a:lnTo>
                    <a:pt x="11630" y="935415"/>
                  </a:lnTo>
                  <a:lnTo>
                    <a:pt x="3120" y="922800"/>
                  </a:lnTo>
                  <a:lnTo>
                    <a:pt x="0" y="907351"/>
                  </a:lnTo>
                  <a:lnTo>
                    <a:pt x="0" y="39623"/>
                  </a:lnTo>
                  <a:close/>
                </a:path>
              </a:pathLst>
            </a:custGeom>
            <a:ln w="3810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70470" y="5581817"/>
            <a:ext cx="84086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pc="-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</a:t>
            </a:r>
            <a:r>
              <a:rPr lang="ru-RU" sz="2200" b="1" spc="-1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200" b="1" spc="-1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</a:t>
            </a:r>
            <a:r>
              <a:rPr lang="ru-RU" sz="2200" b="1" spc="-1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22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spc="-1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2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spc="-95" dirty="0">
                <a:solidFill>
                  <a:srgbClr val="C00000"/>
                </a:solidFill>
                <a:latin typeface="Cambria" panose="02040503050406030204" pitchFamily="18" charset="0"/>
                <a:cs typeface="Tahoma"/>
              </a:rPr>
              <a:t>Заявлени</a:t>
            </a:r>
            <a:r>
              <a:rPr lang="ru-RU" sz="3200" b="1" spc="-85" dirty="0">
                <a:solidFill>
                  <a:srgbClr val="C00000"/>
                </a:solidFill>
                <a:latin typeface="Cambria" panose="02040503050406030204" pitchFamily="18" charset="0"/>
                <a:cs typeface="Tahoma"/>
              </a:rPr>
              <a:t>е</a:t>
            </a:r>
            <a:r>
              <a:rPr lang="ru-RU" sz="3200" b="1" spc="-15" dirty="0">
                <a:solidFill>
                  <a:srgbClr val="C00000"/>
                </a:solidFill>
                <a:latin typeface="Cambria" panose="02040503050406030204" pitchFamily="18" charset="0"/>
                <a:cs typeface="Tahoma"/>
              </a:rPr>
              <a:t> </a:t>
            </a:r>
            <a:r>
              <a:rPr lang="ru-RU" sz="3200" b="1" spc="10" dirty="0">
                <a:solidFill>
                  <a:srgbClr val="C00000"/>
                </a:solidFill>
                <a:latin typeface="Cambria" panose="02040503050406030204" pitchFamily="18" charset="0"/>
                <a:cs typeface="Tahoma"/>
              </a:rPr>
              <a:t>на</a:t>
            </a:r>
            <a:r>
              <a:rPr lang="ru-RU" sz="3200" b="1" spc="-35" dirty="0">
                <a:solidFill>
                  <a:srgbClr val="C00000"/>
                </a:solidFill>
                <a:latin typeface="Cambria" panose="02040503050406030204" pitchFamily="18" charset="0"/>
                <a:cs typeface="Tahoma"/>
              </a:rPr>
              <a:t> </a:t>
            </a:r>
            <a:r>
              <a:rPr lang="ru-RU" sz="3200" b="1" spc="35" dirty="0">
                <a:solidFill>
                  <a:srgbClr val="C00000"/>
                </a:solidFill>
                <a:latin typeface="Cambria" panose="02040503050406030204" pitchFamily="18" charset="0"/>
                <a:cs typeface="Tahoma"/>
              </a:rPr>
              <a:t>участи</a:t>
            </a:r>
            <a:r>
              <a:rPr lang="ru-RU" sz="3200" b="1" spc="40" dirty="0">
                <a:solidFill>
                  <a:srgbClr val="C00000"/>
                </a:solidFill>
                <a:latin typeface="Cambria" panose="02040503050406030204" pitchFamily="18" charset="0"/>
                <a:cs typeface="Tahoma"/>
              </a:rPr>
              <a:t>е</a:t>
            </a:r>
            <a:r>
              <a:rPr lang="ru-RU" sz="3200" b="1" spc="-25" dirty="0">
                <a:solidFill>
                  <a:srgbClr val="C00000"/>
                </a:solidFill>
                <a:latin typeface="Cambria" panose="02040503050406030204" pitchFamily="18" charset="0"/>
                <a:cs typeface="Tahoma"/>
              </a:rPr>
              <a:t> </a:t>
            </a:r>
            <a:r>
              <a:rPr lang="ru-RU" sz="3200" b="1" spc="-175" dirty="0">
                <a:solidFill>
                  <a:srgbClr val="C00000"/>
                </a:solidFill>
                <a:latin typeface="Cambria" panose="02040503050406030204" pitchFamily="18" charset="0"/>
                <a:cs typeface="Tahoma"/>
              </a:rPr>
              <a:t>в</a:t>
            </a:r>
            <a:r>
              <a:rPr lang="ru-RU" sz="3200" b="1" spc="-35" dirty="0">
                <a:solidFill>
                  <a:srgbClr val="C00000"/>
                </a:solidFill>
                <a:latin typeface="Cambria" panose="02040503050406030204" pitchFamily="18" charset="0"/>
                <a:cs typeface="Tahoma"/>
              </a:rPr>
              <a:t> </a:t>
            </a:r>
            <a:r>
              <a:rPr lang="ru-RU" sz="3200" b="1" spc="-65" dirty="0">
                <a:solidFill>
                  <a:srgbClr val="C00000"/>
                </a:solidFill>
                <a:latin typeface="Cambria" panose="02040503050406030204" pitchFamily="18" charset="0"/>
                <a:cs typeface="Tahoma"/>
              </a:rPr>
              <a:t>контрольной</a:t>
            </a:r>
            <a:r>
              <a:rPr lang="ru-RU" sz="3200" b="1" spc="-15" dirty="0">
                <a:solidFill>
                  <a:srgbClr val="C00000"/>
                </a:solidFill>
                <a:latin typeface="Cambria" panose="02040503050406030204" pitchFamily="18" charset="0"/>
                <a:cs typeface="Tahoma"/>
              </a:rPr>
              <a:t> </a:t>
            </a:r>
            <a:r>
              <a:rPr lang="ru-RU" sz="3200" b="1" spc="75" dirty="0">
                <a:solidFill>
                  <a:srgbClr val="C00000"/>
                </a:solidFill>
                <a:latin typeface="Cambria" panose="02040503050406030204" pitchFamily="18" charset="0"/>
                <a:cs typeface="Tahoma"/>
              </a:rPr>
              <a:t>работе</a:t>
            </a:r>
            <a:endParaRPr lang="ru-RU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67962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object 4"/>
          <p:cNvGrpSpPr/>
          <p:nvPr/>
        </p:nvGrpSpPr>
        <p:grpSpPr>
          <a:xfrm>
            <a:off x="235131" y="1592452"/>
            <a:ext cx="8778239" cy="4001135"/>
            <a:chOff x="83080" y="1592452"/>
            <a:chExt cx="11765742" cy="4001135"/>
          </a:xfrm>
        </p:grpSpPr>
        <p:sp>
          <p:nvSpPr>
            <p:cNvPr id="5" name="object 5"/>
            <p:cNvSpPr/>
            <p:nvPr/>
          </p:nvSpPr>
          <p:spPr>
            <a:xfrm>
              <a:off x="83080" y="1592453"/>
              <a:ext cx="11765742" cy="4001134"/>
            </a:xfrm>
            <a:custGeom>
              <a:avLst/>
              <a:gdLst/>
              <a:ahLst/>
              <a:cxnLst/>
              <a:rect l="l" t="t" r="r" b="b"/>
              <a:pathLst>
                <a:path w="11095990" h="4001135">
                  <a:moveTo>
                    <a:pt x="10928108" y="0"/>
                  </a:moveTo>
                  <a:lnTo>
                    <a:pt x="167665" y="0"/>
                  </a:lnTo>
                  <a:lnTo>
                    <a:pt x="123094" y="5988"/>
                  </a:lnTo>
                  <a:lnTo>
                    <a:pt x="83042" y="22888"/>
                  </a:lnTo>
                  <a:lnTo>
                    <a:pt x="49109" y="49101"/>
                  </a:lnTo>
                  <a:lnTo>
                    <a:pt x="22891" y="83029"/>
                  </a:lnTo>
                  <a:lnTo>
                    <a:pt x="5989" y="123075"/>
                  </a:lnTo>
                  <a:lnTo>
                    <a:pt x="0" y="167639"/>
                  </a:lnTo>
                  <a:lnTo>
                    <a:pt x="0" y="3832860"/>
                  </a:lnTo>
                  <a:lnTo>
                    <a:pt x="5989" y="3877427"/>
                  </a:lnTo>
                  <a:lnTo>
                    <a:pt x="22891" y="3917480"/>
                  </a:lnTo>
                  <a:lnTo>
                    <a:pt x="49109" y="3951417"/>
                  </a:lnTo>
                  <a:lnTo>
                    <a:pt x="83042" y="3977640"/>
                  </a:lnTo>
                  <a:lnTo>
                    <a:pt x="123094" y="3994546"/>
                  </a:lnTo>
                  <a:lnTo>
                    <a:pt x="167665" y="4000538"/>
                  </a:lnTo>
                  <a:lnTo>
                    <a:pt x="10928108" y="4000538"/>
                  </a:lnTo>
                  <a:lnTo>
                    <a:pt x="10972673" y="3994546"/>
                  </a:lnTo>
                  <a:lnTo>
                    <a:pt x="11012718" y="3977640"/>
                  </a:lnTo>
                  <a:lnTo>
                    <a:pt x="11046647" y="3951417"/>
                  </a:lnTo>
                  <a:lnTo>
                    <a:pt x="11072860" y="3917480"/>
                  </a:lnTo>
                  <a:lnTo>
                    <a:pt x="11089760" y="3877427"/>
                  </a:lnTo>
                  <a:lnTo>
                    <a:pt x="11095748" y="3832860"/>
                  </a:lnTo>
                  <a:lnTo>
                    <a:pt x="11095748" y="167639"/>
                  </a:lnTo>
                  <a:lnTo>
                    <a:pt x="11089760" y="123075"/>
                  </a:lnTo>
                  <a:lnTo>
                    <a:pt x="11072860" y="83029"/>
                  </a:lnTo>
                  <a:lnTo>
                    <a:pt x="11046647" y="49101"/>
                  </a:lnTo>
                  <a:lnTo>
                    <a:pt x="11012718" y="22888"/>
                  </a:lnTo>
                  <a:lnTo>
                    <a:pt x="10972673" y="5988"/>
                  </a:lnTo>
                  <a:lnTo>
                    <a:pt x="10928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080" y="1592452"/>
              <a:ext cx="11765742" cy="4001135"/>
            </a:xfrm>
            <a:custGeom>
              <a:avLst/>
              <a:gdLst/>
              <a:ahLst/>
              <a:cxnLst/>
              <a:rect l="l" t="t" r="r" b="b"/>
              <a:pathLst>
                <a:path w="11095990" h="4001135">
                  <a:moveTo>
                    <a:pt x="0" y="167639"/>
                  </a:moveTo>
                  <a:lnTo>
                    <a:pt x="5989" y="123075"/>
                  </a:lnTo>
                  <a:lnTo>
                    <a:pt x="22891" y="83029"/>
                  </a:lnTo>
                  <a:lnTo>
                    <a:pt x="49109" y="49101"/>
                  </a:lnTo>
                  <a:lnTo>
                    <a:pt x="83042" y="22888"/>
                  </a:lnTo>
                  <a:lnTo>
                    <a:pt x="123094" y="5988"/>
                  </a:lnTo>
                  <a:lnTo>
                    <a:pt x="167665" y="0"/>
                  </a:lnTo>
                  <a:lnTo>
                    <a:pt x="10928108" y="0"/>
                  </a:lnTo>
                  <a:lnTo>
                    <a:pt x="10972673" y="5988"/>
                  </a:lnTo>
                  <a:lnTo>
                    <a:pt x="11012718" y="22888"/>
                  </a:lnTo>
                  <a:lnTo>
                    <a:pt x="11046647" y="49101"/>
                  </a:lnTo>
                  <a:lnTo>
                    <a:pt x="11072860" y="83029"/>
                  </a:lnTo>
                  <a:lnTo>
                    <a:pt x="11089760" y="123075"/>
                  </a:lnTo>
                  <a:lnTo>
                    <a:pt x="11095748" y="167639"/>
                  </a:lnTo>
                  <a:lnTo>
                    <a:pt x="11095748" y="3832860"/>
                  </a:lnTo>
                  <a:lnTo>
                    <a:pt x="11089760" y="3877427"/>
                  </a:lnTo>
                  <a:lnTo>
                    <a:pt x="11072860" y="3917480"/>
                  </a:lnTo>
                  <a:lnTo>
                    <a:pt x="11046647" y="3951417"/>
                  </a:lnTo>
                  <a:lnTo>
                    <a:pt x="11012718" y="3977640"/>
                  </a:lnTo>
                  <a:lnTo>
                    <a:pt x="10972673" y="3994546"/>
                  </a:lnTo>
                  <a:lnTo>
                    <a:pt x="10928108" y="4000538"/>
                  </a:lnTo>
                  <a:lnTo>
                    <a:pt x="167665" y="4000538"/>
                  </a:lnTo>
                  <a:lnTo>
                    <a:pt x="123094" y="3994546"/>
                  </a:lnTo>
                  <a:lnTo>
                    <a:pt x="83042" y="3977640"/>
                  </a:lnTo>
                  <a:lnTo>
                    <a:pt x="49109" y="3951417"/>
                  </a:lnTo>
                  <a:lnTo>
                    <a:pt x="22891" y="3917480"/>
                  </a:lnTo>
                  <a:lnTo>
                    <a:pt x="5989" y="3877427"/>
                  </a:lnTo>
                  <a:lnTo>
                    <a:pt x="0" y="3832860"/>
                  </a:lnTo>
                  <a:lnTo>
                    <a:pt x="0" y="167639"/>
                  </a:lnTo>
                  <a:close/>
                </a:path>
              </a:pathLst>
            </a:custGeom>
            <a:ln w="3810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70745" y="1690689"/>
            <a:ext cx="80794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lang="ru-R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24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</a:t>
            </a:r>
            <a:r>
              <a:rPr lang="ru-RU"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4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</a:t>
            </a:r>
            <a:r>
              <a:rPr lang="ru-RU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ru-RU"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</a:t>
            </a:r>
            <a:r>
              <a:rPr lang="ru-RU"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sz="2400" spc="-6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</a:t>
            </a:r>
            <a:r>
              <a:rPr lang="ru-RU" sz="24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выбранного</a:t>
            </a:r>
            <a:r>
              <a:rPr lang="ru-RU" sz="24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ru-RU"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r>
              <a:rPr lang="ru-RU" sz="24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</a:t>
            </a: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24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832610" algn="just">
              <a:lnSpc>
                <a:spcPct val="150000"/>
              </a:lnSpc>
            </a:pPr>
            <a:r>
              <a:rPr lang="ru-RU" sz="24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4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</a:t>
            </a:r>
            <a:r>
              <a:rPr lang="ru-RU"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lang="ru-RU" sz="24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осваивают </a:t>
            </a:r>
            <a:r>
              <a:rPr lang="ru-RU" sz="2400"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4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4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lang="ru-RU"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ru-RU" sz="24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2" y="114040"/>
              <a:ext cx="39305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15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946" y="316771"/>
            <a:ext cx="7939670" cy="80803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Продолжительность выполнения контрольной работы в 9-х классах: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757" y="1029731"/>
            <a:ext cx="8641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312047"/>
              </p:ext>
            </p:extLst>
          </p:nvPr>
        </p:nvGraphicFramePr>
        <p:xfrm>
          <a:off x="494270" y="1227780"/>
          <a:ext cx="8311979" cy="45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Документ" r:id="rId4" imgW="6469028" imgH="1778712" progId="Word.Document.12">
                  <p:embed/>
                </p:oleObj>
              </mc:Choice>
              <mc:Fallback>
                <p:oleObj name="Документ" r:id="rId4" imgW="6469028" imgH="17787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270" y="1227780"/>
                        <a:ext cx="8311979" cy="451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90"/>
            <a:ext cx="9170523" cy="8317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6" y="169817"/>
            <a:ext cx="8229600" cy="559053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Перечень средств обучения и воспитания, разрешенных при проведении контрольных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работ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953259"/>
              </p:ext>
            </p:extLst>
          </p:nvPr>
        </p:nvGraphicFramePr>
        <p:xfrm>
          <a:off x="-132522" y="1024248"/>
          <a:ext cx="9446339" cy="601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Документ" r:id="rId4" imgW="6963545" imgH="5869426" progId="Word.Document.12">
                  <p:embed/>
                </p:oleObj>
              </mc:Choice>
              <mc:Fallback>
                <p:oleObj name="Документ" r:id="rId4" imgW="6963545" imgH="5869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32522" y="1024248"/>
                        <a:ext cx="9446339" cy="6016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5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35AB60-85F0-443E-B5C9-0DDFA988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4411"/>
            <a:ext cx="7886700" cy="491855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Регламент проведения КР-9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3FEBB8-3C1A-4E40-B1A8-1BA255FC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98" y="1882620"/>
            <a:ext cx="8595804" cy="3529786"/>
          </a:xfrm>
        </p:spPr>
        <p:txBody>
          <a:bodyPr>
            <a:normAutofit fontScale="92500"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ru-RU" sz="1800" dirty="0"/>
              <a:t>Выдача бланков, протокол проведения КР-9 в ОО и зашифрованных КИМ (по графику) – 17.05.2021 г.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800" dirty="0"/>
              <a:t>Направление пароля на КИМ в день проведения КР-9 не ранее, чем за 1 час 30 минут до начала контрольной работы.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800" dirty="0"/>
              <a:t>Печать КИМ и формирование комплектов  КР-9 в ОО.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800" dirty="0"/>
              <a:t>Проведение КР-9 – с 10:00.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800" dirty="0"/>
              <a:t>Передача ключей и критериев оценивая заданий КР – в день проведения КР-9 после 15:00 по московскому времени.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800" dirty="0"/>
              <a:t>Проверка развернутой части (в случае КР-9 по иностранному языку проверяется и устная часть «Говорение») КР-9 в ОО – в день проведения КР-9 и на следующий день.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800" dirty="0"/>
              <a:t>Передача материалов муниципальному координатору, а ответственные лица ГОУ и ЧОУ  в РЦОИ – на следующий день после проверки.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800" dirty="0"/>
              <a:t>Передача материалов муниципальными  координаторами в РЦОИ по графику.</a:t>
            </a:r>
          </a:p>
          <a:p>
            <a:pPr marL="385763" indent="-385763">
              <a:buFont typeface="+mj-lt"/>
              <a:buAutoNum type="arabicPeriod"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34FF1583-6157-45A4-A2C4-E7E9E5C1F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886" y="887943"/>
            <a:ext cx="2492905" cy="8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8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20" name="Рисунок 19" descr="Верхний колонтитул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35292" y="114040"/>
              <a:ext cx="39305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15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4" name="object 4"/>
          <p:cNvSpPr/>
          <p:nvPr/>
        </p:nvSpPr>
        <p:spPr>
          <a:xfrm>
            <a:off x="523884" y="1826117"/>
            <a:ext cx="1523894" cy="19406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25"/>
          </a:p>
        </p:txBody>
      </p:sp>
      <p:sp>
        <p:nvSpPr>
          <p:cNvPr id="5" name="object 5"/>
          <p:cNvSpPr/>
          <p:nvPr/>
        </p:nvSpPr>
        <p:spPr>
          <a:xfrm>
            <a:off x="3913517" y="1966545"/>
            <a:ext cx="1279220" cy="2030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25"/>
          </a:p>
        </p:txBody>
      </p:sp>
      <p:sp>
        <p:nvSpPr>
          <p:cNvPr id="7" name="object 7"/>
          <p:cNvSpPr/>
          <p:nvPr/>
        </p:nvSpPr>
        <p:spPr>
          <a:xfrm>
            <a:off x="6150092" y="4819804"/>
            <a:ext cx="1795405" cy="1915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25"/>
          </a:p>
        </p:txBody>
      </p:sp>
      <p:sp>
        <p:nvSpPr>
          <p:cNvPr id="8" name="object 8"/>
          <p:cNvSpPr/>
          <p:nvPr/>
        </p:nvSpPr>
        <p:spPr>
          <a:xfrm>
            <a:off x="5891164" y="1966545"/>
            <a:ext cx="3245216" cy="1831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25"/>
          </a:p>
        </p:txBody>
      </p:sp>
      <p:sp>
        <p:nvSpPr>
          <p:cNvPr id="9" name="object 9"/>
          <p:cNvSpPr txBox="1"/>
          <p:nvPr/>
        </p:nvSpPr>
        <p:spPr>
          <a:xfrm>
            <a:off x="370702" y="1020273"/>
            <a:ext cx="2202681" cy="622487"/>
          </a:xfrm>
          <a:prstGeom prst="rect">
            <a:avLst/>
          </a:prstGeom>
        </p:spPr>
        <p:txBody>
          <a:bodyPr vert="horz" wrap="square" lIns="0" tIns="6867" rIns="0" bIns="0" rtlCol="0">
            <a:spAutoFit/>
          </a:bodyPr>
          <a:lstStyle/>
          <a:p>
            <a:pPr marR="2892" indent="-495537" algn="ctr">
              <a:spcBef>
                <a:spcPts val="54"/>
              </a:spcBef>
            </a:pPr>
            <a:r>
              <a:rPr lang="ru-RU" sz="2000" b="1" spc="-3" dirty="0" smtClean="0">
                <a:solidFill>
                  <a:srgbClr val="0069B2"/>
                </a:solidFill>
                <a:latin typeface="Times New Roman"/>
                <a:cs typeface="Times New Roman"/>
              </a:rPr>
              <a:t>Муниципальный координатор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5090" y="1172302"/>
            <a:ext cx="2676074" cy="622487"/>
          </a:xfrm>
          <a:prstGeom prst="rect">
            <a:avLst/>
          </a:prstGeom>
        </p:spPr>
        <p:txBody>
          <a:bodyPr vert="horz" wrap="square" lIns="0" tIns="6867" rIns="0" bIns="0" rtlCol="0">
            <a:spAutoFit/>
          </a:bodyPr>
          <a:lstStyle/>
          <a:p>
            <a:pPr marL="7229" algn="ctr">
              <a:spcBef>
                <a:spcPts val="54"/>
              </a:spcBef>
            </a:pPr>
            <a:r>
              <a:rPr lang="ru-RU" sz="2000" b="1" spc="-3" dirty="0" smtClean="0">
                <a:solidFill>
                  <a:srgbClr val="0069B2"/>
                </a:solidFill>
                <a:latin typeface="Times New Roman"/>
                <a:cs typeface="Times New Roman"/>
              </a:rPr>
              <a:t>Ответственный организатор в ОО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55741" y="4039528"/>
            <a:ext cx="3319848" cy="955912"/>
          </a:xfrm>
          <a:prstGeom prst="rect">
            <a:avLst/>
          </a:prstGeom>
        </p:spPr>
        <p:txBody>
          <a:bodyPr vert="horz" wrap="square" lIns="0" tIns="6867" rIns="0" bIns="0" rtlCol="0">
            <a:spAutoFit/>
          </a:bodyPr>
          <a:lstStyle/>
          <a:p>
            <a:pPr marL="92891" marR="2892" indent="-86023" algn="ctr">
              <a:spcBef>
                <a:spcPts val="54"/>
              </a:spcBef>
            </a:pPr>
            <a:r>
              <a:rPr lang="ru-RU" sz="2000" b="1" spc="-77" dirty="0" smtClean="0">
                <a:solidFill>
                  <a:srgbClr val="0069B2"/>
                </a:solidFill>
                <a:latin typeface="Times New Roman"/>
                <a:cs typeface="Times New Roman"/>
              </a:rPr>
              <a:t>Технический </a:t>
            </a:r>
          </a:p>
          <a:p>
            <a:pPr marL="92891" marR="2892" indent="-86023" algn="ctr">
              <a:spcBef>
                <a:spcPts val="54"/>
              </a:spcBef>
            </a:pPr>
            <a:r>
              <a:rPr sz="2000" b="1" spc="-3" dirty="0" err="1" smtClean="0">
                <a:solidFill>
                  <a:srgbClr val="0069B2"/>
                </a:solidFill>
                <a:latin typeface="Times New Roman"/>
                <a:cs typeface="Times New Roman"/>
              </a:rPr>
              <a:t>специалист</a:t>
            </a:r>
            <a:r>
              <a:rPr lang="ru-RU" sz="2000" b="1" spc="-3" dirty="0" smtClean="0">
                <a:solidFill>
                  <a:srgbClr val="0069B2"/>
                </a:solidFill>
                <a:latin typeface="Times New Roman"/>
                <a:cs typeface="Times New Roman"/>
              </a:rPr>
              <a:t> </a:t>
            </a:r>
          </a:p>
          <a:p>
            <a:pPr marL="92891" marR="2892" indent="-86023" algn="ctr">
              <a:spcBef>
                <a:spcPts val="54"/>
              </a:spcBef>
            </a:pPr>
            <a:r>
              <a:rPr lang="ru-RU" sz="2000" b="1" spc="-3" dirty="0" smtClean="0">
                <a:solidFill>
                  <a:srgbClr val="0069B2"/>
                </a:solidFill>
                <a:latin typeface="Times New Roman"/>
                <a:cs typeface="Times New Roman"/>
              </a:rPr>
              <a:t>(1 чел.)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3185" y="1037073"/>
            <a:ext cx="2061557" cy="943088"/>
          </a:xfrm>
          <a:prstGeom prst="rect">
            <a:avLst/>
          </a:prstGeom>
        </p:spPr>
        <p:txBody>
          <a:bodyPr vert="horz" wrap="square" lIns="0" tIns="6867" rIns="0" bIns="0" rtlCol="0">
            <a:spAutoFit/>
          </a:bodyPr>
          <a:lstStyle/>
          <a:p>
            <a:pPr marL="7229" algn="ctr">
              <a:spcBef>
                <a:spcPts val="54"/>
              </a:spcBef>
            </a:pPr>
            <a:r>
              <a:rPr sz="2000" b="1" spc="-9" dirty="0" err="1" smtClean="0">
                <a:solidFill>
                  <a:srgbClr val="0069B2"/>
                </a:solidFill>
                <a:latin typeface="Times New Roman"/>
                <a:cs typeface="Times New Roman"/>
              </a:rPr>
              <a:t>Организаторы</a:t>
            </a:r>
            <a:r>
              <a:rPr lang="ru-RU" sz="2000" b="1" spc="-9" dirty="0" smtClean="0">
                <a:solidFill>
                  <a:srgbClr val="0069B2"/>
                </a:solidFill>
                <a:latin typeface="Times New Roman"/>
                <a:cs typeface="Times New Roman"/>
              </a:rPr>
              <a:t> в аудитории </a:t>
            </a:r>
          </a:p>
          <a:p>
            <a:pPr marL="7229" algn="ctr">
              <a:spcBef>
                <a:spcPts val="54"/>
              </a:spcBef>
            </a:pPr>
            <a:r>
              <a:rPr lang="ru-RU" sz="2000" b="1" spc="-9" dirty="0" smtClean="0">
                <a:solidFill>
                  <a:srgbClr val="0069B2"/>
                </a:solidFill>
                <a:latin typeface="Times New Roman"/>
                <a:cs typeface="Times New Roman"/>
              </a:rPr>
              <a:t>(1-2 чел.)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09572" y="4907919"/>
            <a:ext cx="1826993" cy="1826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25"/>
          </a:p>
        </p:txBody>
      </p:sp>
      <p:sp>
        <p:nvSpPr>
          <p:cNvPr id="18" name="object 18"/>
          <p:cNvSpPr txBox="1"/>
          <p:nvPr/>
        </p:nvSpPr>
        <p:spPr>
          <a:xfrm>
            <a:off x="856536" y="3997201"/>
            <a:ext cx="2718686" cy="851119"/>
          </a:xfrm>
          <a:prstGeom prst="rect">
            <a:avLst/>
          </a:prstGeom>
        </p:spPr>
        <p:txBody>
          <a:bodyPr vert="horz" wrap="square" lIns="0" tIns="7228" rIns="0" bIns="0" rtlCol="0">
            <a:spAutoFit/>
          </a:bodyPr>
          <a:lstStyle/>
          <a:p>
            <a:pPr marL="7229" marR="2892" indent="-361" algn="ctr">
              <a:spcBef>
                <a:spcPts val="57"/>
              </a:spcBef>
            </a:pPr>
            <a:r>
              <a:rPr lang="ru-RU" b="1" spc="-11" dirty="0" smtClean="0">
                <a:solidFill>
                  <a:srgbClr val="0069B2"/>
                </a:solidFill>
                <a:latin typeface="Times New Roman"/>
                <a:cs typeface="Times New Roman"/>
              </a:rPr>
              <a:t>Организаторы вне аудитории</a:t>
            </a:r>
          </a:p>
          <a:p>
            <a:pPr marL="7229" marR="2892" indent="-361" algn="ctr">
              <a:spcBef>
                <a:spcPts val="57"/>
              </a:spcBef>
            </a:pPr>
            <a:r>
              <a:rPr lang="ru-RU" b="1" spc="-11" dirty="0" smtClean="0">
                <a:solidFill>
                  <a:srgbClr val="0069B2"/>
                </a:solidFill>
                <a:latin typeface="Times New Roman"/>
                <a:cs typeface="Times New Roman"/>
              </a:rPr>
              <a:t>(1 чел. на этаж)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515410" y="365127"/>
            <a:ext cx="8329332" cy="63431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Лица, привлекаемые к проведению </a:t>
            </a:r>
            <a:r>
              <a:rPr lang="ru-RU" alt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КР-9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205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13" name="Рисунок 12" descr="Верхний колонтитул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РЦОИ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5292" y="114040"/>
              <a:ext cx="39305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15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217" y="78159"/>
            <a:ext cx="8443783" cy="80803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Технические ресурсы ОО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79170" y="1182645"/>
            <a:ext cx="2639218" cy="1419212"/>
            <a:chOff x="641938" y="61350"/>
            <a:chExt cx="2639218" cy="141921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641938" y="61350"/>
              <a:ext cx="2639218" cy="1419212"/>
            </a:xfrm>
            <a:prstGeom prst="rect">
              <a:avLst/>
            </a:prstGeom>
            <a:solidFill>
              <a:srgbClr val="0F6F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6" name="Прямоугольник 35"/>
            <p:cNvSpPr/>
            <p:nvPr/>
          </p:nvSpPr>
          <p:spPr>
            <a:xfrm>
              <a:off x="641938" y="61350"/>
              <a:ext cx="2639217" cy="14192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Компьютер с подключением к сети Интернет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160578" y="1013518"/>
            <a:ext cx="3776108" cy="1673064"/>
            <a:chOff x="4625531" y="7572"/>
            <a:chExt cx="3836488" cy="141329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625531" y="7572"/>
              <a:ext cx="3802066" cy="1413290"/>
            </a:xfrm>
            <a:prstGeom prst="rect">
              <a:avLst/>
            </a:prstGeom>
            <a:solidFill>
              <a:srgbClr val="0F6FC6">
                <a:alpha val="90000"/>
              </a:srgbClr>
            </a:solidFill>
            <a:ln w="25400" cap="flat" cmpd="sng" algn="ctr"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4" name="Прямоугольник 33"/>
            <p:cNvSpPr/>
            <p:nvPr/>
          </p:nvSpPr>
          <p:spPr>
            <a:xfrm>
              <a:off x="4625531" y="7572"/>
              <a:ext cx="3836488" cy="14132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 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получение материалов для проведения КР-9 </a:t>
              </a:r>
              <a:endParaRPr lang="ru-RU" dirty="0" smtClean="0">
                <a:solidFill>
                  <a:sysClr val="window" lastClr="FFFFFF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79170" y="2813909"/>
            <a:ext cx="2668868" cy="774376"/>
            <a:chOff x="641938" y="1571479"/>
            <a:chExt cx="2661895" cy="77437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41938" y="1571479"/>
              <a:ext cx="2661895" cy="774376"/>
            </a:xfrm>
            <a:prstGeom prst="rect">
              <a:avLst/>
            </a:prstGeom>
            <a:solidFill>
              <a:srgbClr val="0F6F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2" name="Прямоугольник 31"/>
            <p:cNvSpPr/>
            <p:nvPr/>
          </p:nvSpPr>
          <p:spPr>
            <a:xfrm>
              <a:off x="641938" y="1571479"/>
              <a:ext cx="2661895" cy="7743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Принтер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194458" y="2846784"/>
            <a:ext cx="3742228" cy="821400"/>
            <a:chOff x="4662628" y="1575021"/>
            <a:chExt cx="3742228" cy="8214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62628" y="1575021"/>
              <a:ext cx="3742228" cy="821400"/>
            </a:xfrm>
            <a:prstGeom prst="rect">
              <a:avLst/>
            </a:prstGeom>
            <a:solidFill>
              <a:srgbClr val="0F6FC6">
                <a:alpha val="90000"/>
              </a:srgbClr>
            </a:solidFill>
            <a:ln w="25400" cap="flat" cmpd="sng" algn="ctr">
              <a:solidFill>
                <a:srgbClr val="0F6FC6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0" name="Прямоугольник 29"/>
            <p:cNvSpPr/>
            <p:nvPr/>
          </p:nvSpPr>
          <p:spPr>
            <a:xfrm>
              <a:off x="4662628" y="1575021"/>
              <a:ext cx="3742228" cy="8214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- 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распечатка комплекта ЭМ для проведения </a:t>
              </a:r>
              <a:r>
                <a:rPr lang="ru-RU" sz="2000" dirty="0" smtClean="0">
                  <a:solidFill>
                    <a:sysClr val="window" lastClr="FFFFFF"/>
                  </a:solidFill>
                  <a:latin typeface="Cambria" panose="02040503050406030204" pitchFamily="18" charset="0"/>
                </a:rPr>
                <a:t>КР-9 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и форм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79170" y="4981842"/>
            <a:ext cx="2672518" cy="545602"/>
            <a:chOff x="662332" y="3769367"/>
            <a:chExt cx="2701814" cy="63340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62332" y="3769367"/>
              <a:ext cx="2701814" cy="633408"/>
            </a:xfrm>
            <a:prstGeom prst="rect">
              <a:avLst/>
            </a:prstGeom>
            <a:solidFill>
              <a:srgbClr val="0F6F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8" name="Прямоугольник 27"/>
            <p:cNvSpPr/>
            <p:nvPr/>
          </p:nvSpPr>
          <p:spPr>
            <a:xfrm>
              <a:off x="662332" y="3813270"/>
              <a:ext cx="2701814" cy="5456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</a:rPr>
                <a:t>CD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</a:rPr>
                <a:t>-</a:t>
              </a:r>
              <a:r>
                <a:rPr lang="ru-RU" sz="2800" b="1" dirty="0" smtClean="0">
                  <a:solidFill>
                    <a:sysClr val="window" lastClr="FFFFFF"/>
                  </a:solidFill>
                  <a:latin typeface="Constantia"/>
                </a:rPr>
                <a:t>диск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9170" y="3842548"/>
            <a:ext cx="2672518" cy="950264"/>
            <a:chOff x="691628" y="2664297"/>
            <a:chExt cx="2672518" cy="85391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91628" y="2664297"/>
              <a:ext cx="2672518" cy="853910"/>
            </a:xfrm>
            <a:prstGeom prst="rect">
              <a:avLst/>
            </a:prstGeom>
            <a:solidFill>
              <a:srgbClr val="0F6F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6" name="Прямоугольник 25"/>
            <p:cNvSpPr/>
            <p:nvPr/>
          </p:nvSpPr>
          <p:spPr>
            <a:xfrm>
              <a:off x="691628" y="2664297"/>
              <a:ext cx="2672518" cy="8539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Компьютер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203550" y="3877864"/>
            <a:ext cx="3733136" cy="803909"/>
            <a:chOff x="4718297" y="2636240"/>
            <a:chExt cx="3733136" cy="80390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718297" y="2636240"/>
              <a:ext cx="3698738" cy="803909"/>
            </a:xfrm>
            <a:prstGeom prst="rect">
              <a:avLst/>
            </a:prstGeom>
            <a:solidFill>
              <a:srgbClr val="0F6F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4" name="Прямоугольник 23"/>
            <p:cNvSpPr/>
            <p:nvPr/>
          </p:nvSpPr>
          <p:spPr>
            <a:xfrm>
              <a:off x="4718297" y="2636240"/>
              <a:ext cx="3733136" cy="803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Информатика и ИКТ, иностранные </a:t>
              </a:r>
              <a:r>
                <a:rPr kumimoji="0" lang="ru-RU" sz="20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 языки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191415" y="4817743"/>
            <a:ext cx="3745271" cy="961981"/>
            <a:chOff x="4728929" y="3686744"/>
            <a:chExt cx="3680553" cy="119544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728929" y="3686744"/>
              <a:ext cx="3680553" cy="1195446"/>
            </a:xfrm>
            <a:prstGeom prst="rect">
              <a:avLst/>
            </a:prstGeom>
            <a:solidFill>
              <a:srgbClr val="0F6F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Сбор материалов КР по информатике и ИКТ для проверки</a:t>
              </a:r>
              <a:endParaRPr lang="ru-RU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728929" y="3686745"/>
              <a:ext cx="3680553" cy="9210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sp>
        <p:nvSpPr>
          <p:cNvPr id="37" name="Скругленный прямоугольник 4"/>
          <p:cNvSpPr/>
          <p:nvPr/>
        </p:nvSpPr>
        <p:spPr>
          <a:xfrm>
            <a:off x="-900608" y="2147797"/>
            <a:ext cx="2520280" cy="475336"/>
          </a:xfrm>
          <a:prstGeom prst="rect">
            <a:avLst/>
          </a:prstGeom>
          <a:solidFill>
            <a:srgbClr val="993300"/>
          </a:solidFill>
          <a:ln w="57150">
            <a:solidFill>
              <a:srgbClr val="9933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76200" tIns="76200" rIns="76200" bIns="76200" spcCol="1270" anchor="ctr"/>
          <a:lstStyle/>
          <a:p>
            <a:pPr marL="0" marR="0" lvl="0" indent="0" algn="ctr" defTabSz="889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ШТАБ</a:t>
            </a:r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-900608" y="4811720"/>
            <a:ext cx="2520280" cy="475336"/>
          </a:xfrm>
          <a:prstGeom prst="rect">
            <a:avLst/>
          </a:prstGeom>
          <a:solidFill>
            <a:srgbClr val="993300"/>
          </a:solidFill>
          <a:ln w="57150">
            <a:solidFill>
              <a:srgbClr val="9933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76200" tIns="76200" rIns="76200" bIns="76200" spcCol="1270" anchor="ctr"/>
          <a:lstStyle/>
          <a:p>
            <a:pPr marL="0" marR="0" lvl="0" indent="0" algn="ctr" defTabSz="889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Аудитория</a:t>
            </a:r>
          </a:p>
        </p:txBody>
      </p:sp>
      <p:sp>
        <p:nvSpPr>
          <p:cNvPr id="39" name="Скругленный прямоугольник 4"/>
          <p:cNvSpPr/>
          <p:nvPr/>
        </p:nvSpPr>
        <p:spPr>
          <a:xfrm>
            <a:off x="729868" y="5751628"/>
            <a:ext cx="2588520" cy="355044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lIns="76200" tIns="76200" rIns="76200" bIns="76200" spcCol="1270" anchor="ctr"/>
          <a:lstStyle/>
          <a:p>
            <a:pPr marL="0" marR="0" lvl="0" indent="0" algn="ctr" defTabSz="889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ЧАСЫ</a:t>
            </a:r>
          </a:p>
        </p:txBody>
      </p:sp>
      <p:pic>
        <p:nvPicPr>
          <p:cNvPr id="4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66" y="1596182"/>
            <a:ext cx="13652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48" y="2961415"/>
            <a:ext cx="13652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48" y="4020210"/>
            <a:ext cx="13652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48" y="4958574"/>
            <a:ext cx="13652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7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4341</TotalTime>
  <Words>759</Words>
  <Application>Microsoft Office PowerPoint</Application>
  <PresentationFormat>Экран (4:3)</PresentationFormat>
  <Paragraphs>157</Paragraphs>
  <Slides>25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Cambria</vt:lpstr>
      <vt:lpstr>Century Gothic</vt:lpstr>
      <vt:lpstr>Constantia</vt:lpstr>
      <vt:lpstr>Tahoma</vt:lpstr>
      <vt:lpstr>Times New Roman</vt:lpstr>
      <vt:lpstr>Verdana</vt:lpstr>
      <vt:lpstr>Wingdings</vt:lpstr>
      <vt:lpstr>Office Theme</vt:lpstr>
      <vt:lpstr>Тема Office</vt:lpstr>
      <vt:lpstr>1_Тема Office</vt:lpstr>
      <vt:lpstr>2_Тема Office</vt:lpstr>
      <vt:lpstr>3_Тема Office</vt:lpstr>
      <vt:lpstr>Документ</vt:lpstr>
      <vt:lpstr>Организация и проведение контрольных работ в 9-х классах  в 2021 учебном году</vt:lpstr>
      <vt:lpstr>Нормативная база</vt:lpstr>
      <vt:lpstr>Расписание КР-9</vt:lpstr>
      <vt:lpstr>Заявление на участие в контрольной работе</vt:lpstr>
      <vt:lpstr> Продолжительность выполнения контрольной работы в 9-х классах:  </vt:lpstr>
      <vt:lpstr>Перечень средств обучения и воспитания, разрешенных при проведении контрольных работ</vt:lpstr>
      <vt:lpstr>Регламент проведения КР-9</vt:lpstr>
      <vt:lpstr>Лица, привлекаемые к проведению КР-9</vt:lpstr>
      <vt:lpstr>Технические ресурсы ОО</vt:lpstr>
      <vt:lpstr>Обеспечение готовности ОО</vt:lpstr>
      <vt:lpstr>Обеспечение готовности ОО</vt:lpstr>
      <vt:lpstr>Презентация PowerPoint</vt:lpstr>
      <vt:lpstr> Технологии проведения КР-9 </vt:lpstr>
      <vt:lpstr> Подготовка к КР-9. Печать материалов </vt:lpstr>
      <vt:lpstr>Презентация PowerPoint</vt:lpstr>
      <vt:lpstr>Презентация PowerPoint</vt:lpstr>
      <vt:lpstr>Подготовка к КР-9</vt:lpstr>
      <vt:lpstr>Подготовка к КР-9. Печать материалов</vt:lpstr>
      <vt:lpstr>Презентация PowerPoint</vt:lpstr>
      <vt:lpstr>Презентация PowerPoint</vt:lpstr>
      <vt:lpstr>Презентация PowerPoint</vt:lpstr>
      <vt:lpstr>Выдача дополнительного бланка №2</vt:lpstr>
      <vt:lpstr> Проверка контрольных работ </vt:lpstr>
      <vt:lpstr>Материалы КР-9, которые необходимо предоставить в РЦОИ: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Ирина Мирошниченко</cp:lastModifiedBy>
  <cp:revision>304</cp:revision>
  <cp:lastPrinted>2019-01-29T06:29:57Z</cp:lastPrinted>
  <dcterms:created xsi:type="dcterms:W3CDTF">2018-09-04T12:10:47Z</dcterms:created>
  <dcterms:modified xsi:type="dcterms:W3CDTF">2021-05-14T17:43:49Z</dcterms:modified>
</cp:coreProperties>
</file>